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6"/>
  </p:notesMasterIdLst>
  <p:sldIdLst>
    <p:sldId id="256" r:id="rId2"/>
    <p:sldId id="311" r:id="rId3"/>
    <p:sldId id="317" r:id="rId4"/>
    <p:sldId id="312" r:id="rId5"/>
    <p:sldId id="318" r:id="rId6"/>
    <p:sldId id="314" r:id="rId7"/>
    <p:sldId id="275" r:id="rId8"/>
    <p:sldId id="271" r:id="rId9"/>
    <p:sldId id="290" r:id="rId10"/>
    <p:sldId id="288" r:id="rId11"/>
    <p:sldId id="307" r:id="rId12"/>
    <p:sldId id="291" r:id="rId13"/>
    <p:sldId id="276" r:id="rId14"/>
    <p:sldId id="277" r:id="rId15"/>
    <p:sldId id="295" r:id="rId16"/>
    <p:sldId id="297" r:id="rId17"/>
    <p:sldId id="262" r:id="rId18"/>
    <p:sldId id="267" r:id="rId19"/>
    <p:sldId id="304" r:id="rId20"/>
    <p:sldId id="302" r:id="rId21"/>
    <p:sldId id="305" r:id="rId22"/>
    <p:sldId id="308" r:id="rId23"/>
    <p:sldId id="286" r:id="rId24"/>
    <p:sldId id="283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97" autoAdjust="0"/>
    <p:restoredTop sz="97160" autoAdjust="0"/>
  </p:normalViewPr>
  <p:slideViewPr>
    <p:cSldViewPr>
      <p:cViewPr>
        <p:scale>
          <a:sx n="112" d="100"/>
          <a:sy n="112" d="100"/>
        </p:scale>
        <p:origin x="1464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33379-D400-4422-8345-667FE175C319}" type="datetimeFigureOut">
              <a:rPr lang="fr-CA" smtClean="0"/>
              <a:pPr/>
              <a:t>2016-05-26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773FE-C490-4E10-BA81-D408CF993990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2504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773FE-C490-4E10-BA81-D408CF993990}" type="slidenum">
              <a:rPr lang="fr-CA" smtClean="0"/>
              <a:pPr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63761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C3BCBDF0-ABF1-4A88-A9FC-A89ED1743516}" type="datetimeFigureOut">
              <a:rPr lang="fr-CA" smtClean="0"/>
              <a:pPr/>
              <a:t>2016-05-26</a:t>
            </a:fld>
            <a:endParaRPr lang="fr-CA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2016-05-26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2016-05-26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2016-05-26</a:t>
            </a:fld>
            <a:endParaRPr lang="fr-C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2016-05-26</a:t>
            </a:fld>
            <a:endParaRPr lang="fr-C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2016-05-26</a:t>
            </a:fld>
            <a:endParaRPr lang="fr-C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2016-05-26</a:t>
            </a:fld>
            <a:endParaRPr lang="fr-C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2016-05-26</a:t>
            </a:fld>
            <a:endParaRPr lang="fr-C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2016-05-26</a:t>
            </a:fld>
            <a:endParaRPr lang="fr-C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2016-05-26</a:t>
            </a:fld>
            <a:endParaRPr lang="fr-CA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C3BCBDF0-ABF1-4A88-A9FC-A89ED1743516}" type="datetimeFigureOut">
              <a:rPr lang="fr-CA" smtClean="0"/>
              <a:pPr/>
              <a:t>2016-05-26</a:t>
            </a:fld>
            <a:endParaRPr lang="fr-C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C3BCBDF0-ABF1-4A88-A9FC-A89ED1743516}" type="datetimeFigureOut">
              <a:rPr lang="fr-CA" smtClean="0"/>
              <a:pPr/>
              <a:t>2016-05-26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monique.vasseur@umontreal.ca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Monique.vasseur@umontreal.c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Bemoit.bessette@umontreal.c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hyperlink" Target="mailto:Philipe.lampron@umontreal.c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hyperlink" Target="mailto:louise.cournoyer@umontreal.c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ochimie.umontreal.ca/activites-de-recherche/plateformes-scientifiques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Audrey.noel@umontreal.ca" TargetMode="External"/><Relationship Id="rId2" Type="http://schemas.openxmlformats.org/officeDocument/2006/relationships/hyperlink" Target="mailto:monique.vasseur@umontreal.ca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CA" sz="2400" dirty="0"/>
              <a:t>Les plateformes </a:t>
            </a:r>
            <a:r>
              <a:rPr lang="fr-CA" sz="2400" dirty="0" smtClean="0"/>
              <a:t>BMM, groupe BISTROP </a:t>
            </a:r>
            <a:endParaRPr lang="fr-CA" sz="2400" dirty="0"/>
          </a:p>
          <a:p>
            <a:endParaRPr lang="fr-CA" sz="24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sz="2000" dirty="0" smtClean="0"/>
              <a:t>FACES: Logiciel de réservation en ligne</a:t>
            </a:r>
            <a:endParaRPr lang="fr-CA" sz="2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>
          <a:xfrm>
            <a:off x="2771800" y="6453336"/>
            <a:ext cx="6248400" cy="292100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fr-CA" sz="1200" b="1" dirty="0" smtClean="0"/>
              <a:t>        </a:t>
            </a:r>
            <a:r>
              <a:rPr lang="fr-CA" sz="2800" b="1" dirty="0" smtClean="0"/>
              <a:t>Auteurs: Monique Vasseur, Audrey Noël et Louise Cournoyer	                                               </a:t>
            </a:r>
            <a:r>
              <a:rPr lang="fr-CA" sz="2800" b="1" dirty="0"/>
              <a:t> </a:t>
            </a:r>
            <a:r>
              <a:rPr lang="fr-CA" sz="2800" b="1" dirty="0" smtClean="0"/>
              <a:t>                              Guide de l’utilisateur </a:t>
            </a:r>
            <a:r>
              <a:rPr lang="fr-CA" sz="2800" b="1" dirty="0" smtClean="0"/>
              <a:t>v.2016</a:t>
            </a:r>
            <a:endParaRPr lang="fr-CA" sz="1200" b="1" dirty="0"/>
          </a:p>
        </p:txBody>
      </p:sp>
    </p:spTree>
    <p:extLst>
      <p:ext uri="{BB962C8B-B14F-4D97-AF65-F5344CB8AC3E}">
        <p14:creationId xmlns:p14="http://schemas.microsoft.com/office/powerpoint/2010/main" val="420053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4" t="26641" r="24355" b="4042"/>
          <a:stretch/>
        </p:blipFill>
        <p:spPr bwMode="auto">
          <a:xfrm>
            <a:off x="0" y="133"/>
            <a:ext cx="9144000" cy="685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44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1" t="18881" r="24566" b="17133"/>
          <a:stretch/>
        </p:blipFill>
        <p:spPr bwMode="auto">
          <a:xfrm>
            <a:off x="1187624" y="1412776"/>
            <a:ext cx="6768752" cy="525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3768" y="279688"/>
            <a:ext cx="4114800" cy="701040"/>
          </a:xfrm>
        </p:spPr>
        <p:txBody>
          <a:bodyPr/>
          <a:lstStyle/>
          <a:p>
            <a:r>
              <a:rPr lang="fr-CA" dirty="0" smtClean="0"/>
              <a:t>INFORMATIONS PAR PLATEFORME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1333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8815" y="260648"/>
            <a:ext cx="4114800" cy="701040"/>
          </a:xfrm>
        </p:spPr>
        <p:txBody>
          <a:bodyPr/>
          <a:lstStyle/>
          <a:p>
            <a:r>
              <a:rPr lang="fr-CA" dirty="0" smtClean="0"/>
              <a:t>FACES – Page d’accueil</a:t>
            </a:r>
            <a:endParaRPr lang="fr-CA" dirty="0"/>
          </a:p>
        </p:txBody>
      </p:sp>
      <p:sp>
        <p:nvSpPr>
          <p:cNvPr id="7" name="ZoneTexte 6"/>
          <p:cNvSpPr txBox="1"/>
          <p:nvPr/>
        </p:nvSpPr>
        <p:spPr>
          <a:xfrm>
            <a:off x="4788024" y="1824652"/>
            <a:ext cx="4067944" cy="415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 sz="2200" b="1" u="sng" dirty="0" smtClean="0"/>
              <a:t>Group</a:t>
            </a:r>
            <a:r>
              <a:rPr lang="fr-CA" sz="2200" b="1" dirty="0" smtClean="0"/>
              <a:t>:  BISTROP</a:t>
            </a:r>
          </a:p>
          <a:p>
            <a:endParaRPr lang="fr-CA" sz="2200" dirty="0" smtClean="0"/>
          </a:p>
          <a:p>
            <a:r>
              <a:rPr lang="fr-CA" sz="2200" b="1" u="sng" dirty="0" smtClean="0"/>
              <a:t>User </a:t>
            </a:r>
            <a:r>
              <a:rPr lang="fr-CA" sz="2200" b="1" u="sng" dirty="0" err="1" smtClean="0"/>
              <a:t>name</a:t>
            </a:r>
            <a:r>
              <a:rPr lang="fr-CA" sz="2200" dirty="0" smtClean="0"/>
              <a:t>: il vous sera fourni par Monique Vasseur ou Audrey Noël, administratrices du groupe BISTROP</a:t>
            </a:r>
          </a:p>
          <a:p>
            <a:endParaRPr lang="fr-CA" sz="2200" dirty="0" smtClean="0"/>
          </a:p>
          <a:p>
            <a:r>
              <a:rPr lang="fr-CA" sz="2200" b="1" u="sng" dirty="0" err="1" smtClean="0"/>
              <a:t>Password</a:t>
            </a:r>
            <a:r>
              <a:rPr lang="fr-CA" sz="2200" b="1" dirty="0" smtClean="0"/>
              <a:t>:</a:t>
            </a:r>
            <a:r>
              <a:rPr lang="fr-CA" sz="2200" dirty="0" smtClean="0"/>
              <a:t>  vous recevrez un courriel vous fournissant un mot de passe temporaire que vous aurez à changer à la première visite sur </a:t>
            </a:r>
            <a:r>
              <a:rPr lang="fr-CA" sz="2200" i="1" dirty="0" smtClean="0"/>
              <a:t>Faces </a:t>
            </a:r>
            <a:r>
              <a:rPr lang="fr-CA" sz="2200" i="1" dirty="0" err="1" smtClean="0"/>
              <a:t>Scheduling</a:t>
            </a:r>
            <a:r>
              <a:rPr lang="fr-CA" sz="2200" i="1" dirty="0" smtClean="0"/>
              <a:t> System</a:t>
            </a:r>
            <a:r>
              <a:rPr lang="fr-CA" sz="2200" dirty="0" smtClean="0"/>
              <a:t> </a:t>
            </a:r>
            <a:endParaRPr lang="fr-CA" sz="2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0" r="17718" b="28955"/>
          <a:stretch/>
        </p:blipFill>
        <p:spPr bwMode="auto">
          <a:xfrm>
            <a:off x="539552" y="1896660"/>
            <a:ext cx="4121064" cy="405262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Connecteur droit avec flèche 13"/>
          <p:cNvCxnSpPr/>
          <p:nvPr/>
        </p:nvCxnSpPr>
        <p:spPr>
          <a:xfrm>
            <a:off x="2699792" y="3933056"/>
            <a:ext cx="2088232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2545399" y="2060849"/>
            <a:ext cx="2242625" cy="15248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2843808" y="2708920"/>
            <a:ext cx="1944216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67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975360"/>
            <a:ext cx="7344816" cy="701040"/>
          </a:xfrm>
        </p:spPr>
        <p:txBody>
          <a:bodyPr/>
          <a:lstStyle/>
          <a:p>
            <a:r>
              <a:rPr lang="fr-CA" dirty="0" smtClean="0"/>
              <a:t>FACES – Courriel fournissant votre login </a:t>
            </a:r>
            <a:br>
              <a:rPr lang="fr-CA" dirty="0" smtClean="0"/>
            </a:br>
            <a:r>
              <a:rPr lang="fr-CA" dirty="0" smtClean="0"/>
              <a:t>et mot de passe temporaire</a:t>
            </a:r>
            <a:endParaRPr lang="fr-CA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39552" y="2259309"/>
            <a:ext cx="813690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Exemple du courriel que vous recevrez de Monique ou Audrey</a:t>
            </a:r>
            <a:r>
              <a:rPr kumimoji="0" lang="fr-CA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i="0" u="none" strike="noStrike" cap="none" normalizeH="0" dirty="0" smtClean="0">
              <a:ln>
                <a:noFill/>
              </a:ln>
              <a:solidFill>
                <a:srgbClr val="FFC000"/>
              </a:solidFill>
              <a:effectLst/>
              <a:latin typeface="Consolas" pitchFamily="49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12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Objet : You have been </a:t>
            </a: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add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 to the Faces System by </a:t>
            </a: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your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 manager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Dear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,</a:t>
            </a:r>
            <a:endParaRPr kumimoji="0" lang="fr-CA" sz="1200" b="0" i="1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Welcome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 to  FACES </a:t>
            </a: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community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fr-CA" sz="1200" b="0" i="1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Your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 manager (monique.vasseur@umontreal.ca) </a:t>
            </a: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added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you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 to the Faces Group BISTROP.</a:t>
            </a:r>
            <a:endParaRPr kumimoji="0" lang="fr-CA" sz="1200" b="0" i="1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The Faces </a:t>
            </a: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Scheduling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 System </a:t>
            </a: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allows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you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 to </a:t>
            </a: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reserve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 time on </a:t>
            </a: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resources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that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 have been </a:t>
            </a: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defined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 by the Group manager.</a:t>
            </a:r>
            <a:endParaRPr kumimoji="0" lang="fr-CA" sz="1200" b="0" i="1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Please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 go to the Faces web site: http://faces.ccrc.uga.edu </a:t>
            </a: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Then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 log in to </a:t>
            </a: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your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account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fr-CA" sz="1600" b="1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BISTROP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) as </a:t>
            </a:r>
            <a:r>
              <a:rPr kumimoji="0" lang="fr-CA" sz="1600" b="1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votre login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fr-CA" sz="1600" b="0" i="1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Your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temporary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password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is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CA" sz="1600" b="1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9999999999</a:t>
            </a:r>
            <a:endParaRPr kumimoji="0" lang="fr-CA" sz="1600" b="1" i="1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sz="1600" b="0" i="1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Thanks</a:t>
            </a:r>
            <a:r>
              <a:rPr kumimoji="0" lang="fr-CA" sz="1600" b="0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itchFamily="49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fr-CA" sz="3600" b="0" i="1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72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4294967295"/>
          </p:nvPr>
        </p:nvSpPr>
        <p:spPr>
          <a:xfrm>
            <a:off x="395536" y="4797152"/>
            <a:ext cx="8534400" cy="18722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fr-CA" sz="2400" i="1" dirty="0" smtClean="0">
                <a:solidFill>
                  <a:srgbClr val="FFC000"/>
                </a:solidFill>
              </a:rPr>
              <a:t>News </a:t>
            </a:r>
            <a:r>
              <a:rPr lang="fr-CA" sz="2400" dirty="0" smtClean="0">
                <a:solidFill>
                  <a:srgbClr val="FFC000"/>
                </a:solidFill>
              </a:rPr>
              <a:t>: les dernières nouvelles des plateformes BISTROP</a:t>
            </a:r>
            <a:endParaRPr lang="fr-CA" sz="2400" dirty="0">
              <a:solidFill>
                <a:srgbClr val="FFC000"/>
              </a:solidFill>
            </a:endParaRPr>
          </a:p>
          <a:p>
            <a:pPr marL="644652" indent="-342900" algn="l">
              <a:spcBef>
                <a:spcPts val="0"/>
              </a:spcBef>
              <a:buFont typeface="Arial" pitchFamily="34" charset="0"/>
              <a:buChar char="•"/>
            </a:pPr>
            <a:r>
              <a:rPr lang="fr-CA" dirty="0" smtClean="0">
                <a:solidFill>
                  <a:srgbClr val="FFC000"/>
                </a:solidFill>
              </a:rPr>
              <a:t>Arrêt de disponibilité pour entretien</a:t>
            </a:r>
          </a:p>
          <a:p>
            <a:pPr marL="644652" indent="-342900" algn="l">
              <a:spcBef>
                <a:spcPts val="0"/>
              </a:spcBef>
              <a:buFont typeface="Arial" pitchFamily="34" charset="0"/>
              <a:buChar char="•"/>
            </a:pPr>
            <a:r>
              <a:rPr lang="fr-CA" dirty="0" smtClean="0">
                <a:solidFill>
                  <a:srgbClr val="FFC000"/>
                </a:solidFill>
              </a:rPr>
              <a:t>Formation de groupe</a:t>
            </a:r>
          </a:p>
          <a:p>
            <a:pPr marL="644652" indent="-342900" algn="l">
              <a:spcBef>
                <a:spcPts val="0"/>
              </a:spcBef>
              <a:buFont typeface="Arial" pitchFamily="34" charset="0"/>
              <a:buChar char="•"/>
            </a:pPr>
            <a:r>
              <a:rPr lang="fr-CA" dirty="0" smtClean="0">
                <a:solidFill>
                  <a:srgbClr val="FFC000"/>
                </a:solidFill>
              </a:rPr>
              <a:t>Nouveaux équipements</a:t>
            </a:r>
          </a:p>
          <a:p>
            <a:pPr marL="644652" indent="-342900" algn="l">
              <a:spcBef>
                <a:spcPts val="0"/>
              </a:spcBef>
              <a:buFont typeface="Arial" pitchFamily="34" charset="0"/>
              <a:buChar char="•"/>
            </a:pPr>
            <a:r>
              <a:rPr lang="fr-CA" dirty="0" smtClean="0">
                <a:solidFill>
                  <a:srgbClr val="FFC000"/>
                </a:solidFill>
              </a:rPr>
              <a:t>…</a:t>
            </a:r>
          </a:p>
          <a:p>
            <a:pPr marL="342900" indent="-342900" algn="l">
              <a:buNone/>
            </a:pPr>
            <a:endParaRPr lang="fr-CA" sz="24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483768" y="279688"/>
            <a:ext cx="4104456" cy="701040"/>
          </a:xfrm>
        </p:spPr>
        <p:txBody>
          <a:bodyPr/>
          <a:lstStyle/>
          <a:p>
            <a:r>
              <a:rPr lang="fr-CA" dirty="0" smtClean="0"/>
              <a:t>FACES  - Une fois connecté…</a:t>
            </a:r>
            <a:endParaRPr lang="fr-C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8880"/>
            <a:ext cx="7560840" cy="22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>
            <a:off x="3923928" y="2060848"/>
            <a:ext cx="1080120" cy="936104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V="1">
            <a:off x="1403648" y="3212976"/>
            <a:ext cx="3060340" cy="1656184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contenu 1"/>
          <p:cNvSpPr>
            <a:spLocks noGrp="1"/>
          </p:cNvSpPr>
          <p:nvPr>
            <p:ph sz="quarter" idx="4294967295"/>
          </p:nvPr>
        </p:nvSpPr>
        <p:spPr>
          <a:xfrm>
            <a:off x="323528" y="1628800"/>
            <a:ext cx="8534400" cy="6480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fr-CA" sz="2400" i="1" dirty="0" err="1" smtClean="0">
                <a:solidFill>
                  <a:srgbClr val="FFC000"/>
                </a:solidFill>
              </a:rPr>
              <a:t>Password</a:t>
            </a:r>
            <a:r>
              <a:rPr lang="fr-CA" sz="2400" dirty="0" smtClean="0">
                <a:solidFill>
                  <a:srgbClr val="FFC000"/>
                </a:solidFill>
              </a:rPr>
              <a:t> permet de changer votre mot de passe</a:t>
            </a:r>
          </a:p>
        </p:txBody>
      </p:sp>
    </p:spTree>
    <p:extLst>
      <p:ext uri="{BB962C8B-B14F-4D97-AF65-F5344CB8AC3E}">
        <p14:creationId xmlns:p14="http://schemas.microsoft.com/office/powerpoint/2010/main" val="133225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483768" y="279688"/>
            <a:ext cx="4114800" cy="701040"/>
          </a:xfrm>
        </p:spPr>
        <p:txBody>
          <a:bodyPr/>
          <a:lstStyle/>
          <a:p>
            <a:r>
              <a:rPr lang="fr-CA" dirty="0" smtClean="0"/>
              <a:t>FACES -  mot de passe oublié</a:t>
            </a:r>
            <a:endParaRPr lang="fr-CA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53747" t="5592" b="27393"/>
          <a:stretch/>
        </p:blipFill>
        <p:spPr bwMode="auto">
          <a:xfrm>
            <a:off x="4506038" y="1569018"/>
            <a:ext cx="4384775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4716016" y="4149080"/>
            <a:ext cx="3816424" cy="2246769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8100000" scaled="1"/>
            <a:tileRect/>
          </a:gradFill>
          <a:ln w="28575" cmpd="thickThin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CA" sz="2000" dirty="0" smtClean="0">
                <a:solidFill>
                  <a:schemeClr val="bg1"/>
                </a:solidFill>
              </a:rPr>
              <a:t>Fournir la même adresse courriel que celle à laquelle vous avez reçu le premier mot de passe temporaire.</a:t>
            </a:r>
          </a:p>
          <a:p>
            <a:endParaRPr lang="fr-CA" sz="2000" dirty="0" smtClean="0">
              <a:solidFill>
                <a:schemeClr val="bg1"/>
              </a:solidFill>
            </a:endParaRPr>
          </a:p>
          <a:p>
            <a:r>
              <a:rPr lang="fr-CA" sz="2000" dirty="0" smtClean="0">
                <a:solidFill>
                  <a:schemeClr val="bg1"/>
                </a:solidFill>
              </a:rPr>
              <a:t>Si vous voulez changer d’adresse courriel, contacter  </a:t>
            </a:r>
          </a:p>
          <a:p>
            <a:r>
              <a:rPr lang="fr-CA" sz="2000" dirty="0" err="1">
                <a:solidFill>
                  <a:schemeClr val="bg1"/>
                </a:solidFill>
              </a:rPr>
              <a:t>m</a:t>
            </a:r>
            <a:r>
              <a:rPr lang="fr-CA" sz="2000" dirty="0" err="1" smtClean="0">
                <a:solidFill>
                  <a:schemeClr val="bg1"/>
                </a:solidFill>
              </a:rPr>
              <a:t>onique.vasseur</a:t>
            </a:r>
            <a:r>
              <a:rPr lang="fr-CA" sz="2000" dirty="0" smtClean="0">
                <a:solidFill>
                  <a:schemeClr val="bg1"/>
                </a:solidFill>
              </a:rPr>
              <a:t> @umontreal.ca</a:t>
            </a:r>
            <a:endParaRPr lang="fr-CA" sz="20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Flèche vers le bas 8"/>
          <p:cNvSpPr/>
          <p:nvPr/>
        </p:nvSpPr>
        <p:spPr>
          <a:xfrm rot="13390566">
            <a:off x="4938173" y="2631343"/>
            <a:ext cx="337982" cy="872092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-4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46" t="11090" r="37056" b="45458"/>
          <a:stretch/>
        </p:blipFill>
        <p:spPr bwMode="auto">
          <a:xfrm>
            <a:off x="467545" y="1556793"/>
            <a:ext cx="3888431" cy="41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èche vers le bas 6"/>
          <p:cNvSpPr/>
          <p:nvPr/>
        </p:nvSpPr>
        <p:spPr>
          <a:xfrm rot="18238734">
            <a:off x="447844" y="4707410"/>
            <a:ext cx="420469" cy="870840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312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24461" y="279688"/>
            <a:ext cx="4114800" cy="701040"/>
          </a:xfrm>
        </p:spPr>
        <p:txBody>
          <a:bodyPr/>
          <a:lstStyle/>
          <a:p>
            <a:r>
              <a:rPr lang="fr-CA" dirty="0" smtClean="0"/>
              <a:t>Faces -  Choisir un appareil</a:t>
            </a:r>
            <a:endParaRPr lang="fr-CA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1412776"/>
            <a:ext cx="8100392" cy="2554545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45000"/>
                  <a:satMod val="220000"/>
                </a:schemeClr>
              </a:gs>
              <a:gs pos="30000">
                <a:schemeClr val="dk1">
                  <a:tint val="61000"/>
                  <a:satMod val="220000"/>
                </a:schemeClr>
              </a:gs>
              <a:gs pos="45000">
                <a:schemeClr val="dk1">
                  <a:tint val="66000"/>
                  <a:satMod val="240000"/>
                </a:schemeClr>
              </a:gs>
              <a:gs pos="55000">
                <a:schemeClr val="dk1">
                  <a:tint val="66000"/>
                  <a:satMod val="220000"/>
                </a:schemeClr>
              </a:gs>
              <a:gs pos="73000">
                <a:schemeClr val="dk1">
                  <a:tint val="61000"/>
                  <a:satMod val="220000"/>
                </a:schemeClr>
              </a:gs>
              <a:gs pos="100000">
                <a:schemeClr val="dk1">
                  <a:tint val="45000"/>
                  <a:satMod val="220000"/>
                </a:schemeClr>
              </a:gs>
            </a:gsLst>
            <a:lin ang="0" scaled="1"/>
            <a:tileRect/>
          </a:gradFill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 sz="2000" dirty="0" smtClean="0"/>
              <a:t>Choisir l'appareil à réserver dans la liste déroulante :</a:t>
            </a:r>
          </a:p>
          <a:p>
            <a:r>
              <a:rPr lang="fr-CA" sz="2400" b="1" dirty="0" smtClean="0"/>
              <a:t>"</a:t>
            </a:r>
            <a:r>
              <a:rPr lang="fr-CA" sz="2400" b="1" dirty="0" err="1" smtClean="0"/>
              <a:t>Choose</a:t>
            </a:r>
            <a:r>
              <a:rPr lang="fr-CA" sz="2400" b="1" dirty="0" smtClean="0"/>
              <a:t> a Schedule"</a:t>
            </a:r>
            <a:r>
              <a:rPr lang="fr-CA" dirty="0" smtClean="0"/>
              <a:t>. </a:t>
            </a:r>
          </a:p>
          <a:p>
            <a:endParaRPr lang="fr-CA" sz="1600" dirty="0" smtClean="0"/>
          </a:p>
          <a:p>
            <a:r>
              <a:rPr lang="fr-CA" sz="2000" dirty="0" smtClean="0"/>
              <a:t>À noter que  la liste des appareils disponibles à la réservation en ligne est individuelle  et qu’elle reflète les permissions que vous avez.  </a:t>
            </a:r>
          </a:p>
          <a:p>
            <a:endParaRPr lang="fr-CA" sz="1600" dirty="0" smtClean="0"/>
          </a:p>
          <a:p>
            <a:r>
              <a:rPr lang="fr-CA" sz="2000" dirty="0" smtClean="0"/>
              <a:t>Pour avoir accès à un nouvel appareil/service , il faut céduler une formation avec le responsable de cet appareil/service.</a:t>
            </a:r>
            <a:endParaRPr lang="fr-CA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092"/>
          <a:stretch/>
        </p:blipFill>
        <p:spPr bwMode="auto">
          <a:xfrm>
            <a:off x="2117294" y="4077072"/>
            <a:ext cx="5119002" cy="24482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>
            <a:off x="2627784" y="4509120"/>
            <a:ext cx="720080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28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Faces Scheduling - resource for BISTROP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t="5100" r="1215"/>
          <a:stretch/>
        </p:blipFill>
        <p:spPr>
          <a:xfrm>
            <a:off x="254235" y="1484784"/>
            <a:ext cx="8667344" cy="509919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4114800" cy="701040"/>
          </a:xfrm>
        </p:spPr>
        <p:txBody>
          <a:bodyPr>
            <a:normAutofit/>
          </a:bodyPr>
          <a:lstStyle/>
          <a:p>
            <a:r>
              <a:rPr lang="fr-CA" dirty="0" smtClean="0"/>
              <a:t>Calendrier de réservation</a:t>
            </a:r>
            <a:endParaRPr lang="fr-CA" dirty="0"/>
          </a:p>
        </p:txBody>
      </p:sp>
      <p:sp>
        <p:nvSpPr>
          <p:cNvPr id="6" name="Rectangle 5"/>
          <p:cNvSpPr/>
          <p:nvPr/>
        </p:nvSpPr>
        <p:spPr>
          <a:xfrm>
            <a:off x="899591" y="4581128"/>
            <a:ext cx="5544616" cy="1152128"/>
          </a:xfrm>
          <a:prstGeom prst="wedgeRectCallout">
            <a:avLst>
              <a:gd name="adj1" fmla="val 38034"/>
              <a:gd name="adj2" fmla="val -122701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1600" dirty="0" smtClean="0">
                <a:solidFill>
                  <a:schemeClr val="bg1"/>
                </a:solidFill>
              </a:rPr>
              <a:t>Choisir une plage horaire en cliquant une fois au début de la plage puis survoler avec la souris (mais sans garder le bouton enfoncé) sur la plage à réserver .</a:t>
            </a:r>
          </a:p>
          <a:p>
            <a:r>
              <a:rPr lang="fr-CA" sz="1600" dirty="0" err="1" smtClean="0">
                <a:solidFill>
                  <a:schemeClr val="bg1"/>
                </a:solidFill>
              </a:rPr>
              <a:t>Re-cliquer</a:t>
            </a:r>
            <a:r>
              <a:rPr lang="fr-CA" sz="1600" dirty="0" smtClean="0">
                <a:solidFill>
                  <a:schemeClr val="bg1"/>
                </a:solidFill>
              </a:rPr>
              <a:t>  une fois dans la plage pour finaliser le choix.</a:t>
            </a:r>
            <a:endParaRPr lang="fr-CA" sz="16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71611">
            <a:off x="6420990" y="3594018"/>
            <a:ext cx="3048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47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aces Scheduling - resource for BISTROP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" r="1295" b="14312"/>
          <a:stretch/>
        </p:blipFill>
        <p:spPr>
          <a:xfrm>
            <a:off x="188633" y="1484784"/>
            <a:ext cx="8774349" cy="46531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3152" y="260648"/>
            <a:ext cx="4114800" cy="701040"/>
          </a:xfrm>
        </p:spPr>
        <p:txBody>
          <a:bodyPr>
            <a:normAutofit/>
          </a:bodyPr>
          <a:lstStyle/>
          <a:p>
            <a:r>
              <a:rPr lang="fr-CA" dirty="0" smtClean="0"/>
              <a:t>Confirmation/annulation de  votre réservation</a:t>
            </a:r>
            <a:endParaRPr lang="fr-CA" dirty="0"/>
          </a:p>
        </p:txBody>
      </p:sp>
      <p:sp>
        <p:nvSpPr>
          <p:cNvPr id="6" name="Rectangle 5"/>
          <p:cNvSpPr/>
          <p:nvPr/>
        </p:nvSpPr>
        <p:spPr>
          <a:xfrm>
            <a:off x="3635896" y="1232756"/>
            <a:ext cx="2555776" cy="504056"/>
          </a:xfrm>
          <a:prstGeom prst="wedgeRectCallout">
            <a:avLst>
              <a:gd name="adj1" fmla="val -93769"/>
              <a:gd name="adj2" fmla="val 123266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 smtClean="0">
                <a:solidFill>
                  <a:schemeClr val="bg1"/>
                </a:solidFill>
              </a:rPr>
              <a:t>1- Vérifier votre  réservation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827584" y="4581128"/>
            <a:ext cx="2088232" cy="792088"/>
          </a:xfrm>
          <a:prstGeom prst="wedgeRectCallout">
            <a:avLst>
              <a:gd name="adj1" fmla="val -7461"/>
              <a:gd name="adj2" fmla="val -224582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 smtClean="0">
                <a:solidFill>
                  <a:schemeClr val="bg1"/>
                </a:solidFill>
              </a:rPr>
              <a:t>3- Confirmer votre réservation en appuyant OK, vérifier le tableau.</a:t>
            </a:r>
          </a:p>
        </p:txBody>
      </p:sp>
      <p:sp>
        <p:nvSpPr>
          <p:cNvPr id="9" name="Rectangle 8"/>
          <p:cNvSpPr/>
          <p:nvPr/>
        </p:nvSpPr>
        <p:spPr>
          <a:xfrm>
            <a:off x="2987824" y="3811352"/>
            <a:ext cx="1296144" cy="576064"/>
          </a:xfrm>
          <a:prstGeom prst="wedgeRectCallout">
            <a:avLst>
              <a:gd name="adj1" fmla="val -112516"/>
              <a:gd name="adj2" fmla="val -153446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 smtClean="0">
                <a:solidFill>
                  <a:schemeClr val="bg1"/>
                </a:solidFill>
              </a:rPr>
              <a:t>ou  Annuler</a:t>
            </a:r>
            <a:endParaRPr lang="fr-CA" sz="16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70028" y="2060848"/>
            <a:ext cx="3254300" cy="720080"/>
          </a:xfrm>
          <a:prstGeom prst="wedgeRectCallout">
            <a:avLst>
              <a:gd name="adj1" fmla="val -114182"/>
              <a:gd name="adj2" fmla="val 69174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 smtClean="0">
                <a:solidFill>
                  <a:schemeClr val="bg1"/>
                </a:solidFill>
              </a:rPr>
              <a:t>2- S’il y a lieu, choisir une option ou appareil accessoire nécessaire</a:t>
            </a:r>
          </a:p>
        </p:txBody>
      </p:sp>
    </p:spTree>
    <p:extLst>
      <p:ext uri="{BB962C8B-B14F-4D97-AF65-F5344CB8AC3E}">
        <p14:creationId xmlns:p14="http://schemas.microsoft.com/office/powerpoint/2010/main" val="280028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11760" y="260648"/>
            <a:ext cx="4320480" cy="701040"/>
          </a:xfrm>
        </p:spPr>
        <p:txBody>
          <a:bodyPr>
            <a:normAutofit/>
          </a:bodyPr>
          <a:lstStyle/>
          <a:p>
            <a:r>
              <a:rPr lang="fr-CA" dirty="0" smtClean="0"/>
              <a:t>Laisser un message </a:t>
            </a:r>
            <a:br>
              <a:rPr lang="fr-CA" dirty="0" smtClean="0"/>
            </a:br>
            <a:r>
              <a:rPr lang="fr-CA" dirty="0" smtClean="0"/>
              <a:t>à tous les autres utilisateurs</a:t>
            </a:r>
            <a:endParaRPr lang="fr-C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72" t="10408" r="26505" b="24717"/>
          <a:stretch/>
        </p:blipFill>
        <p:spPr bwMode="auto">
          <a:xfrm>
            <a:off x="1178904" y="1511173"/>
            <a:ext cx="6993496" cy="508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55576" y="4797152"/>
            <a:ext cx="2664296" cy="864096"/>
          </a:xfrm>
          <a:prstGeom prst="wedgeRectCallout">
            <a:avLst>
              <a:gd name="adj1" fmla="val 29623"/>
              <a:gd name="adj2" fmla="val -146064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 smtClean="0">
                <a:solidFill>
                  <a:schemeClr val="bg1"/>
                </a:solidFill>
              </a:rPr>
              <a:t>Votre message/commentaire sera lié à la plage horaire réservée seulement</a:t>
            </a:r>
          </a:p>
        </p:txBody>
      </p:sp>
    </p:spTree>
    <p:extLst>
      <p:ext uri="{BB962C8B-B14F-4D97-AF65-F5344CB8AC3E}">
        <p14:creationId xmlns:p14="http://schemas.microsoft.com/office/powerpoint/2010/main" val="128890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14" t="35374" r="22162" b="11736"/>
          <a:stretch/>
        </p:blipFill>
        <p:spPr bwMode="auto">
          <a:xfrm>
            <a:off x="265660" y="1484784"/>
            <a:ext cx="8536135" cy="487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4600" y="260648"/>
            <a:ext cx="4114800" cy="701040"/>
          </a:xfrm>
        </p:spPr>
        <p:txBody>
          <a:bodyPr/>
          <a:lstStyle/>
          <a:p>
            <a:r>
              <a:rPr lang="fr-CA" dirty="0" smtClean="0"/>
              <a:t>Les plateformes BMM</a:t>
            </a:r>
            <a:endParaRPr lang="fr-CA" dirty="0"/>
          </a:p>
        </p:txBody>
      </p:sp>
      <p:sp>
        <p:nvSpPr>
          <p:cNvPr id="6" name="Rectangle 5"/>
          <p:cNvSpPr/>
          <p:nvPr/>
        </p:nvSpPr>
        <p:spPr>
          <a:xfrm>
            <a:off x="5220072" y="1503884"/>
            <a:ext cx="3581723" cy="74443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 smtClean="0">
                <a:solidFill>
                  <a:schemeClr val="bg1"/>
                </a:solidFill>
              </a:rPr>
              <a:t>Appareils incorporés à </a:t>
            </a:r>
          </a:p>
          <a:p>
            <a:pPr algn="ctr"/>
            <a:r>
              <a:rPr lang="fr-CA" sz="2400" dirty="0" smtClean="0">
                <a:solidFill>
                  <a:schemeClr val="bg1"/>
                </a:solidFill>
              </a:rPr>
              <a:t>la réservation en ligne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4600" y="2492896"/>
            <a:ext cx="1841376" cy="18002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/>
          <p:cNvSpPr/>
          <p:nvPr/>
        </p:nvSpPr>
        <p:spPr>
          <a:xfrm>
            <a:off x="6876256" y="2469395"/>
            <a:ext cx="1841376" cy="18002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8"/>
          <p:cNvSpPr/>
          <p:nvPr/>
        </p:nvSpPr>
        <p:spPr>
          <a:xfrm>
            <a:off x="311778" y="4509120"/>
            <a:ext cx="1841376" cy="18002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333772" y="2469395"/>
            <a:ext cx="1841376" cy="18002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Rectangle 10"/>
          <p:cNvSpPr/>
          <p:nvPr/>
        </p:nvSpPr>
        <p:spPr>
          <a:xfrm>
            <a:off x="4644008" y="4509120"/>
            <a:ext cx="1872208" cy="18142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67988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 bwMode="auto">
          <a:xfrm>
            <a:off x="267897" y="1484784"/>
            <a:ext cx="8556982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4138788" cy="701040"/>
          </a:xfrm>
        </p:spPr>
        <p:txBody>
          <a:bodyPr>
            <a:normAutofit/>
          </a:bodyPr>
          <a:lstStyle/>
          <a:p>
            <a:r>
              <a:rPr lang="fr-CA" dirty="0" smtClean="0"/>
              <a:t>Voir qui a déjà réservé</a:t>
            </a:r>
            <a:endParaRPr lang="fr-CA" dirty="0"/>
          </a:p>
        </p:txBody>
      </p:sp>
      <p:sp>
        <p:nvSpPr>
          <p:cNvPr id="6" name="Rectangle 5"/>
          <p:cNvSpPr/>
          <p:nvPr/>
        </p:nvSpPr>
        <p:spPr>
          <a:xfrm>
            <a:off x="3347864" y="3780485"/>
            <a:ext cx="2592288" cy="1080120"/>
          </a:xfrm>
          <a:prstGeom prst="wedgeRectCallout">
            <a:avLst>
              <a:gd name="adj1" fmla="val 77027"/>
              <a:gd name="adj2" fmla="val -24873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 smtClean="0">
                <a:solidFill>
                  <a:schemeClr val="bg1"/>
                </a:solidFill>
              </a:rPr>
              <a:t>Placer (sans cliquer) le curseur par dessus d’une plage pour en voir les détails au-dessus </a:t>
            </a:r>
            <a:r>
              <a:rPr lang="fr-CA" sz="1600" dirty="0">
                <a:solidFill>
                  <a:schemeClr val="bg1"/>
                </a:solidFill>
              </a:rPr>
              <a:t>du </a:t>
            </a:r>
            <a:r>
              <a:rPr lang="fr-CA" sz="1600" dirty="0" smtClean="0">
                <a:solidFill>
                  <a:schemeClr val="bg1"/>
                </a:solidFill>
              </a:rPr>
              <a:t>calendrier à </a:t>
            </a:r>
            <a:r>
              <a:rPr lang="fr-CA" sz="1600" dirty="0">
                <a:solidFill>
                  <a:schemeClr val="bg1"/>
                </a:solidFill>
              </a:rPr>
              <a:t>droite </a:t>
            </a:r>
            <a:endParaRPr lang="fr-CA" sz="1600" dirty="0" smtClean="0">
              <a:solidFill>
                <a:schemeClr val="bg1"/>
              </a:solidFill>
            </a:endParaRPr>
          </a:p>
        </p:txBody>
      </p:sp>
      <p:sp>
        <p:nvSpPr>
          <p:cNvPr id="3" name="Ellipse 2"/>
          <p:cNvSpPr/>
          <p:nvPr/>
        </p:nvSpPr>
        <p:spPr>
          <a:xfrm>
            <a:off x="5940152" y="2348880"/>
            <a:ext cx="1512168" cy="72008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8" name="Groupe 7"/>
          <p:cNvGrpSpPr/>
          <p:nvPr/>
        </p:nvGrpSpPr>
        <p:grpSpPr>
          <a:xfrm rot="19508362">
            <a:off x="7304818" y="3960949"/>
            <a:ext cx="288032" cy="606549"/>
            <a:chOff x="323528" y="1999878"/>
            <a:chExt cx="476250" cy="997074"/>
          </a:xfrm>
        </p:grpSpPr>
        <p:sp>
          <p:nvSpPr>
            <p:cNvPr id="9" name="Rectangle 8"/>
            <p:cNvSpPr/>
            <p:nvPr/>
          </p:nvSpPr>
          <p:spPr>
            <a:xfrm>
              <a:off x="523875" y="2492896"/>
              <a:ext cx="87685" cy="50405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0" name="Forme libre 9"/>
            <p:cNvSpPr/>
            <p:nvPr/>
          </p:nvSpPr>
          <p:spPr>
            <a:xfrm>
              <a:off x="323528" y="1999878"/>
              <a:ext cx="476250" cy="781050"/>
            </a:xfrm>
            <a:custGeom>
              <a:avLst/>
              <a:gdLst>
                <a:gd name="connsiteX0" fmla="*/ 238125 w 476250"/>
                <a:gd name="connsiteY0" fmla="*/ 0 h 781050"/>
                <a:gd name="connsiteX1" fmla="*/ 0 w 476250"/>
                <a:gd name="connsiteY1" fmla="*/ 781050 h 781050"/>
                <a:gd name="connsiteX2" fmla="*/ 257175 w 476250"/>
                <a:gd name="connsiteY2" fmla="*/ 523875 h 781050"/>
                <a:gd name="connsiteX3" fmla="*/ 419100 w 476250"/>
                <a:gd name="connsiteY3" fmla="*/ 685800 h 781050"/>
                <a:gd name="connsiteX4" fmla="*/ 476250 w 476250"/>
                <a:gd name="connsiteY4" fmla="*/ 752475 h 781050"/>
                <a:gd name="connsiteX5" fmla="*/ 238125 w 476250"/>
                <a:gd name="connsiteY5" fmla="*/ 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0" h="781050">
                  <a:moveTo>
                    <a:pt x="238125" y="0"/>
                  </a:moveTo>
                  <a:lnTo>
                    <a:pt x="0" y="781050"/>
                  </a:lnTo>
                  <a:lnTo>
                    <a:pt x="257175" y="523875"/>
                  </a:lnTo>
                  <a:lnTo>
                    <a:pt x="419100" y="685800"/>
                  </a:lnTo>
                  <a:lnTo>
                    <a:pt x="476250" y="752475"/>
                  </a:lnTo>
                  <a:lnTo>
                    <a:pt x="238125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07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4176464" cy="701040"/>
          </a:xfrm>
        </p:spPr>
        <p:txBody>
          <a:bodyPr>
            <a:normAutofit/>
          </a:bodyPr>
          <a:lstStyle/>
          <a:p>
            <a:r>
              <a:rPr lang="fr-CA" dirty="0">
                <a:solidFill>
                  <a:srgbClr val="000000">
                    <a:lumMod val="75000"/>
                    <a:lumOff val="25000"/>
                  </a:srgbClr>
                </a:solidFill>
              </a:rPr>
              <a:t>Voir tous les détails </a:t>
            </a:r>
            <a:br>
              <a:rPr lang="fr-CA" dirty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fr-CA" dirty="0">
                <a:solidFill>
                  <a:srgbClr val="000000">
                    <a:lumMod val="75000"/>
                    <a:lumOff val="25000"/>
                  </a:srgbClr>
                </a:solidFill>
              </a:rPr>
              <a:t>d’une </a:t>
            </a:r>
            <a:r>
              <a:rPr lang="fr-CA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réservation</a:t>
            </a:r>
            <a:endParaRPr lang="fr-C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72" t="10408" r="26505" b="24717"/>
          <a:stretch/>
        </p:blipFill>
        <p:spPr bwMode="auto">
          <a:xfrm>
            <a:off x="1115616" y="1388073"/>
            <a:ext cx="6993496" cy="508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76056" y="5085184"/>
            <a:ext cx="3744416" cy="930774"/>
          </a:xfrm>
          <a:prstGeom prst="wedgeRectCallout">
            <a:avLst>
              <a:gd name="adj1" fmla="val -4704"/>
              <a:gd name="adj2" fmla="val -205436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 smtClean="0">
                <a:solidFill>
                  <a:schemeClr val="bg1"/>
                </a:solidFill>
              </a:rPr>
              <a:t>Cliquer une fois sur une plage pour voir tous les détails de la réservation</a:t>
            </a:r>
          </a:p>
          <a:p>
            <a:pPr algn="ctr"/>
            <a:r>
              <a:rPr lang="fr-CA" sz="1600" dirty="0" smtClean="0">
                <a:solidFill>
                  <a:schemeClr val="bg1"/>
                </a:solidFill>
              </a:rPr>
              <a:t>(qui apparaitront dans une nouvelle fenêtre)</a:t>
            </a:r>
          </a:p>
        </p:txBody>
      </p:sp>
      <p:sp>
        <p:nvSpPr>
          <p:cNvPr id="4" name="Rectangle 3"/>
          <p:cNvSpPr/>
          <p:nvPr/>
        </p:nvSpPr>
        <p:spPr>
          <a:xfrm>
            <a:off x="1835696" y="1988840"/>
            <a:ext cx="2664296" cy="237626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12" name="Groupe 11"/>
          <p:cNvGrpSpPr/>
          <p:nvPr/>
        </p:nvGrpSpPr>
        <p:grpSpPr>
          <a:xfrm rot="19000824" flipH="1">
            <a:off x="6933261" y="3542347"/>
            <a:ext cx="360040" cy="606549"/>
            <a:chOff x="323528" y="1999878"/>
            <a:chExt cx="476250" cy="997074"/>
          </a:xfrm>
        </p:grpSpPr>
        <p:sp>
          <p:nvSpPr>
            <p:cNvPr id="11" name="Rectangle 10"/>
            <p:cNvSpPr/>
            <p:nvPr/>
          </p:nvSpPr>
          <p:spPr>
            <a:xfrm>
              <a:off x="523875" y="2492896"/>
              <a:ext cx="87685" cy="50405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0" name="Forme libre 9"/>
            <p:cNvSpPr/>
            <p:nvPr/>
          </p:nvSpPr>
          <p:spPr>
            <a:xfrm>
              <a:off x="323528" y="1999878"/>
              <a:ext cx="476250" cy="781050"/>
            </a:xfrm>
            <a:custGeom>
              <a:avLst/>
              <a:gdLst>
                <a:gd name="connsiteX0" fmla="*/ 238125 w 476250"/>
                <a:gd name="connsiteY0" fmla="*/ 0 h 781050"/>
                <a:gd name="connsiteX1" fmla="*/ 0 w 476250"/>
                <a:gd name="connsiteY1" fmla="*/ 781050 h 781050"/>
                <a:gd name="connsiteX2" fmla="*/ 257175 w 476250"/>
                <a:gd name="connsiteY2" fmla="*/ 523875 h 781050"/>
                <a:gd name="connsiteX3" fmla="*/ 419100 w 476250"/>
                <a:gd name="connsiteY3" fmla="*/ 685800 h 781050"/>
                <a:gd name="connsiteX4" fmla="*/ 476250 w 476250"/>
                <a:gd name="connsiteY4" fmla="*/ 752475 h 781050"/>
                <a:gd name="connsiteX5" fmla="*/ 238125 w 476250"/>
                <a:gd name="connsiteY5" fmla="*/ 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0" h="781050">
                  <a:moveTo>
                    <a:pt x="238125" y="0"/>
                  </a:moveTo>
                  <a:lnTo>
                    <a:pt x="0" y="781050"/>
                  </a:lnTo>
                  <a:lnTo>
                    <a:pt x="257175" y="523875"/>
                  </a:lnTo>
                  <a:lnTo>
                    <a:pt x="419100" y="685800"/>
                  </a:lnTo>
                  <a:lnTo>
                    <a:pt x="476250" y="752475"/>
                  </a:lnTo>
                  <a:lnTo>
                    <a:pt x="238125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3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99" t="14571" r="25877" b="22440"/>
          <a:stretch/>
        </p:blipFill>
        <p:spPr bwMode="auto">
          <a:xfrm>
            <a:off x="1128315" y="1379637"/>
            <a:ext cx="6734175" cy="520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4104456" cy="701040"/>
          </a:xfrm>
        </p:spPr>
        <p:txBody>
          <a:bodyPr>
            <a:normAutofit/>
          </a:bodyPr>
          <a:lstStyle/>
          <a:p>
            <a:r>
              <a:rPr lang="fr-CA" dirty="0" smtClean="0"/>
              <a:t>envoyer un message </a:t>
            </a:r>
            <a:br>
              <a:rPr lang="fr-CA" dirty="0" smtClean="0"/>
            </a:br>
            <a:r>
              <a:rPr lang="fr-CA" dirty="0" smtClean="0"/>
              <a:t>à celui qui a réservé</a:t>
            </a:r>
            <a:endParaRPr lang="fr-CA" dirty="0"/>
          </a:p>
        </p:txBody>
      </p:sp>
      <p:sp>
        <p:nvSpPr>
          <p:cNvPr id="8" name="ZoneTexte 7"/>
          <p:cNvSpPr txBox="1"/>
          <p:nvPr/>
        </p:nvSpPr>
        <p:spPr>
          <a:xfrm>
            <a:off x="1043608" y="1547500"/>
            <a:ext cx="3168352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Tous les détails d’une réservation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28" y="4869160"/>
            <a:ext cx="3312368" cy="648072"/>
          </a:xfrm>
          <a:prstGeom prst="wedgeRectCallout">
            <a:avLst>
              <a:gd name="adj1" fmla="val 22660"/>
              <a:gd name="adj2" fmla="val -162870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1600" dirty="0" smtClean="0">
                <a:solidFill>
                  <a:schemeClr val="bg1"/>
                </a:solidFill>
              </a:rPr>
              <a:t>Envoyer un message personnel par courriel à celui qui a réservé.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3995936" y="3520085"/>
            <a:ext cx="2699742" cy="504056"/>
          </a:xfrm>
          <a:prstGeom prst="wedgeRectCallout">
            <a:avLst>
              <a:gd name="adj1" fmla="val -49009"/>
              <a:gd name="adj2" fmla="val -141622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 smtClean="0">
                <a:solidFill>
                  <a:schemeClr val="bg1"/>
                </a:solidFill>
              </a:rPr>
              <a:t>Message général de celui qui a réservé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195736" y="3861048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 smtClean="0">
                <a:solidFill>
                  <a:srgbClr val="FF0000"/>
                </a:solidFill>
              </a:rPr>
              <a:t>Si tu finis tôt m’avertir</a:t>
            </a:r>
            <a:endParaRPr lang="fr-CA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6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4104456" cy="701040"/>
          </a:xfrm>
        </p:spPr>
        <p:txBody>
          <a:bodyPr>
            <a:normAutofit/>
          </a:bodyPr>
          <a:lstStyle/>
          <a:p>
            <a:r>
              <a:rPr lang="fr-CA" dirty="0"/>
              <a:t>Annuler</a:t>
            </a:r>
            <a:br>
              <a:rPr lang="fr-CA" dirty="0"/>
            </a:br>
            <a:r>
              <a:rPr lang="fr-CA" dirty="0"/>
              <a:t>votre RÉSERVATION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72" t="10408" r="26505" b="24717"/>
          <a:stretch/>
        </p:blipFill>
        <p:spPr bwMode="auto">
          <a:xfrm>
            <a:off x="1187624" y="1453426"/>
            <a:ext cx="6993496" cy="508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971600" y="1538118"/>
            <a:ext cx="360040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Tous les détails d’une réservation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23728" y="4941168"/>
            <a:ext cx="2952328" cy="432048"/>
          </a:xfrm>
          <a:prstGeom prst="wedgeRectCallout">
            <a:avLst>
              <a:gd name="adj1" fmla="val -28162"/>
              <a:gd name="adj2" fmla="val -379893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1600" dirty="0" smtClean="0">
                <a:solidFill>
                  <a:schemeClr val="bg1"/>
                </a:solidFill>
              </a:rPr>
              <a:t>Annuler votre réservation</a:t>
            </a:r>
          </a:p>
        </p:txBody>
      </p:sp>
    </p:spTree>
    <p:extLst>
      <p:ext uri="{BB962C8B-B14F-4D97-AF65-F5344CB8AC3E}">
        <p14:creationId xmlns:p14="http://schemas.microsoft.com/office/powerpoint/2010/main" val="206739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Commentaires?</a:t>
            </a:r>
            <a:endParaRPr lang="fr-CA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457200" y="1916832"/>
            <a:ext cx="8291264" cy="4680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fr-CA" sz="2800" spc="30" dirty="0" smtClean="0">
                <a:solidFill>
                  <a:srgbClr val="FFC000"/>
                </a:solidFill>
                <a:cs typeface="Tahoma" pitchFamily="34" charset="0"/>
              </a:rPr>
              <a:t>Pour toute demande de support ou pour nous faire parvenir vos suggestions/commentaires, n’hésitez pas à nous contacter.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lang="fr-CA" sz="2800" spc="30" dirty="0">
              <a:solidFill>
                <a:srgbClr val="FFC000"/>
              </a:solidFill>
              <a:cs typeface="Tahoma" pitchFamily="34" charset="0"/>
            </a:endParaRPr>
          </a:p>
          <a:p>
            <a:pPr lvl="1" algn="ctr"/>
            <a:r>
              <a:rPr lang="fr-CA" sz="2000" dirty="0">
                <a:solidFill>
                  <a:srgbClr val="FFC000"/>
                </a:solidFill>
              </a:rPr>
              <a:t>Monique Vasseur, responsable du système</a:t>
            </a:r>
          </a:p>
          <a:p>
            <a:pPr lvl="1" algn="ctr"/>
            <a:r>
              <a:rPr lang="fr-CA" sz="2000" dirty="0">
                <a:solidFill>
                  <a:srgbClr val="FFC000"/>
                </a:solidFill>
                <a:hlinkClick r:id="rId2"/>
              </a:rPr>
              <a:t>monique.vasseur@umontreal.ca</a:t>
            </a:r>
            <a:r>
              <a:rPr lang="fr-CA" sz="2000" dirty="0">
                <a:solidFill>
                  <a:srgbClr val="FFC000"/>
                </a:solidFill>
              </a:rPr>
              <a:t> </a:t>
            </a:r>
          </a:p>
          <a:p>
            <a:pPr lvl="1" algn="ctr"/>
            <a:r>
              <a:rPr lang="fr-CA" sz="2000" dirty="0">
                <a:solidFill>
                  <a:srgbClr val="FFC000"/>
                </a:solidFill>
              </a:rPr>
              <a:t>Tél.  (514) 343-6111 poste 5148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lang="fr-CA" sz="2800" spc="30" dirty="0" smtClean="0"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fr-CA" sz="2800" b="0" i="0" u="none" strike="noStrike" kern="1200" cap="none" spc="3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>
          <a:xfrm>
            <a:off x="251520" y="1340768"/>
            <a:ext cx="8712968" cy="5184576"/>
          </a:xfrm>
        </p:spPr>
        <p:txBody>
          <a:bodyPr>
            <a:normAutofit/>
          </a:bodyPr>
          <a:lstStyle/>
          <a:p>
            <a:pPr algn="l"/>
            <a:r>
              <a:rPr lang="fr-CA" dirty="0">
                <a:solidFill>
                  <a:srgbClr val="FFC000"/>
                </a:solidFill>
              </a:rPr>
              <a:t>Plateforme de </a:t>
            </a:r>
            <a:r>
              <a:rPr lang="fr-CA" dirty="0" smtClean="0">
                <a:solidFill>
                  <a:srgbClr val="FFC000"/>
                </a:solidFill>
              </a:rPr>
              <a:t>microscopie</a:t>
            </a:r>
            <a:endParaRPr lang="fr-CA" dirty="0">
              <a:solidFill>
                <a:srgbClr val="FFC000"/>
              </a:solidFill>
            </a:endParaRPr>
          </a:p>
          <a:p>
            <a:pPr algn="l">
              <a:tabLst>
                <a:tab pos="361950" algn="l"/>
              </a:tabLst>
            </a:pPr>
            <a:r>
              <a:rPr lang="fr-CA" sz="1600" dirty="0" smtClean="0">
                <a:solidFill>
                  <a:srgbClr val="FFC000"/>
                </a:solidFill>
              </a:rPr>
              <a:t>	</a:t>
            </a:r>
            <a:r>
              <a:rPr lang="fr-CA" sz="1500" dirty="0" smtClean="0">
                <a:solidFill>
                  <a:srgbClr val="FFC000"/>
                </a:solidFill>
              </a:rPr>
              <a:t>Microscope </a:t>
            </a:r>
            <a:r>
              <a:rPr lang="fr-CA" sz="1500" dirty="0" err="1" smtClean="0">
                <a:solidFill>
                  <a:srgbClr val="FFC000"/>
                </a:solidFill>
              </a:rPr>
              <a:t>confocal</a:t>
            </a:r>
            <a:r>
              <a:rPr lang="fr-CA" sz="1500" dirty="0" smtClean="0">
                <a:solidFill>
                  <a:srgbClr val="FFC000"/>
                </a:solidFill>
              </a:rPr>
              <a:t> </a:t>
            </a:r>
            <a:r>
              <a:rPr lang="fr-CA" sz="1500" dirty="0" smtClean="0">
                <a:solidFill>
                  <a:srgbClr val="FFC000"/>
                </a:solidFill>
              </a:rPr>
              <a:t>à haut débit pour </a:t>
            </a:r>
            <a:r>
              <a:rPr lang="fr-CA" sz="1500" dirty="0" smtClean="0">
                <a:solidFill>
                  <a:srgbClr val="FFC000"/>
                </a:solidFill>
              </a:rPr>
              <a:t>plaque multi-puits </a:t>
            </a:r>
            <a:r>
              <a:rPr lang="fr-CA" sz="1500" dirty="0" smtClean="0">
                <a:solidFill>
                  <a:srgbClr val="FFC000"/>
                </a:solidFill>
              </a:rPr>
              <a:t>et lames </a:t>
            </a:r>
            <a:r>
              <a:rPr lang="fr-CA" sz="1500" b="1" dirty="0" smtClean="0">
                <a:solidFill>
                  <a:srgbClr val="FFC000"/>
                </a:solidFill>
              </a:rPr>
              <a:t>IN CELL ANALYZER 6000</a:t>
            </a:r>
            <a:r>
              <a:rPr lang="fr-CA" sz="1500" dirty="0" smtClean="0">
                <a:solidFill>
                  <a:srgbClr val="FFC000"/>
                </a:solidFill>
              </a:rPr>
              <a:t> de GE</a:t>
            </a:r>
          </a:p>
          <a:p>
            <a:pPr algn="l">
              <a:tabLst>
                <a:tab pos="361950" algn="l"/>
              </a:tabLst>
            </a:pPr>
            <a:r>
              <a:rPr lang="fr-CA" sz="1500" dirty="0" smtClean="0">
                <a:solidFill>
                  <a:srgbClr val="FFC000"/>
                </a:solidFill>
              </a:rPr>
              <a:t>	Microscope inversé à </a:t>
            </a:r>
            <a:r>
              <a:rPr lang="fr-CA" sz="1500" dirty="0" err="1" smtClean="0">
                <a:solidFill>
                  <a:srgbClr val="FFC000"/>
                </a:solidFill>
              </a:rPr>
              <a:t>épifluorescence</a:t>
            </a:r>
            <a:r>
              <a:rPr lang="fr-CA" sz="1500" dirty="0" smtClean="0">
                <a:solidFill>
                  <a:srgbClr val="FFC000"/>
                </a:solidFill>
              </a:rPr>
              <a:t> </a:t>
            </a:r>
            <a:r>
              <a:rPr lang="fr-CA" sz="1500" dirty="0" smtClean="0">
                <a:solidFill>
                  <a:srgbClr val="FFC000"/>
                </a:solidFill>
              </a:rPr>
              <a:t>avec incubateur opaque </a:t>
            </a:r>
            <a:r>
              <a:rPr lang="fr-CA" sz="1500" b="1" dirty="0" smtClean="0">
                <a:solidFill>
                  <a:srgbClr val="FFC000"/>
                </a:solidFill>
              </a:rPr>
              <a:t>NIKON </a:t>
            </a:r>
            <a:r>
              <a:rPr lang="fr-CA" sz="1500" b="1" dirty="0" smtClean="0">
                <a:solidFill>
                  <a:srgbClr val="FFC000"/>
                </a:solidFill>
              </a:rPr>
              <a:t>TE2000E</a:t>
            </a:r>
          </a:p>
          <a:p>
            <a:pPr algn="l">
              <a:tabLst>
                <a:tab pos="361950" algn="l"/>
              </a:tabLst>
            </a:pPr>
            <a:r>
              <a:rPr lang="fr-CA" sz="1500" dirty="0">
                <a:solidFill>
                  <a:srgbClr val="FFC000"/>
                </a:solidFill>
              </a:rPr>
              <a:t>	</a:t>
            </a:r>
            <a:r>
              <a:rPr lang="fr-CA" sz="1500" dirty="0" smtClean="0">
                <a:solidFill>
                  <a:srgbClr val="FFC000"/>
                </a:solidFill>
              </a:rPr>
              <a:t>Microscope inversé à </a:t>
            </a:r>
            <a:r>
              <a:rPr lang="fr-CA" sz="1500" dirty="0" err="1" smtClean="0">
                <a:solidFill>
                  <a:srgbClr val="FFC000"/>
                </a:solidFill>
              </a:rPr>
              <a:t>épifluorescence</a:t>
            </a:r>
            <a:r>
              <a:rPr lang="fr-CA" sz="1500" dirty="0" smtClean="0">
                <a:solidFill>
                  <a:srgbClr val="FFC000"/>
                </a:solidFill>
              </a:rPr>
              <a:t> </a:t>
            </a:r>
            <a:r>
              <a:rPr lang="fr-CA" sz="1500" b="1" dirty="0" smtClean="0">
                <a:solidFill>
                  <a:srgbClr val="FFC000"/>
                </a:solidFill>
              </a:rPr>
              <a:t>NIKON TE2000U</a:t>
            </a:r>
          </a:p>
          <a:p>
            <a:pPr algn="l">
              <a:tabLst>
                <a:tab pos="361950" algn="l"/>
              </a:tabLst>
            </a:pPr>
            <a:r>
              <a:rPr lang="fr-CA" sz="1500" dirty="0">
                <a:solidFill>
                  <a:srgbClr val="FFC000"/>
                </a:solidFill>
              </a:rPr>
              <a:t>	</a:t>
            </a:r>
            <a:r>
              <a:rPr lang="fr-CA" sz="1500" dirty="0" smtClean="0">
                <a:solidFill>
                  <a:srgbClr val="FFC000"/>
                </a:solidFill>
              </a:rPr>
              <a:t>Microscope </a:t>
            </a:r>
            <a:r>
              <a:rPr lang="fr-CA" sz="1500" dirty="0" smtClean="0">
                <a:solidFill>
                  <a:srgbClr val="FFC000"/>
                </a:solidFill>
              </a:rPr>
              <a:t>inversé </a:t>
            </a:r>
            <a:r>
              <a:rPr lang="fr-CA" sz="1500" dirty="0" err="1" smtClean="0">
                <a:solidFill>
                  <a:srgbClr val="FFC000"/>
                </a:solidFill>
              </a:rPr>
              <a:t>confocal</a:t>
            </a:r>
            <a:r>
              <a:rPr lang="fr-CA" sz="1500" dirty="0" smtClean="0">
                <a:solidFill>
                  <a:srgbClr val="FFC000"/>
                </a:solidFill>
              </a:rPr>
              <a:t> </a:t>
            </a:r>
            <a:r>
              <a:rPr lang="fr-CA" sz="1500" b="1" dirty="0" smtClean="0">
                <a:solidFill>
                  <a:srgbClr val="FFC000"/>
                </a:solidFill>
              </a:rPr>
              <a:t>Olympus FV300</a:t>
            </a:r>
            <a:endParaRPr lang="fr-CA" sz="1500" dirty="0" smtClean="0">
              <a:solidFill>
                <a:srgbClr val="FFC000"/>
              </a:solidFill>
            </a:endParaRPr>
          </a:p>
          <a:p>
            <a:pPr algn="l">
              <a:tabLst>
                <a:tab pos="361950" algn="l"/>
              </a:tabLst>
            </a:pPr>
            <a:r>
              <a:rPr lang="fr-CA" sz="1500" dirty="0">
                <a:solidFill>
                  <a:srgbClr val="FFC000"/>
                </a:solidFill>
              </a:rPr>
              <a:t>	</a:t>
            </a:r>
            <a:r>
              <a:rPr lang="fr-CA" sz="1500" dirty="0" smtClean="0">
                <a:solidFill>
                  <a:srgbClr val="FFC000"/>
                </a:solidFill>
              </a:rPr>
              <a:t>Microscope </a:t>
            </a:r>
            <a:r>
              <a:rPr lang="fr-CA" sz="1500" dirty="0" smtClean="0">
                <a:solidFill>
                  <a:srgbClr val="FFC000"/>
                </a:solidFill>
              </a:rPr>
              <a:t>super résolution inversé </a:t>
            </a:r>
            <a:r>
              <a:rPr lang="fr-CA" sz="1500" dirty="0" err="1" smtClean="0">
                <a:solidFill>
                  <a:srgbClr val="FFC000"/>
                </a:solidFill>
              </a:rPr>
              <a:t>Diskovery</a:t>
            </a:r>
            <a:r>
              <a:rPr lang="fr-CA" sz="1500" dirty="0" smtClean="0">
                <a:solidFill>
                  <a:srgbClr val="FFC000"/>
                </a:solidFill>
              </a:rPr>
              <a:t> Flex System de </a:t>
            </a:r>
            <a:r>
              <a:rPr lang="fr-CA" sz="1500" b="1" dirty="0" smtClean="0">
                <a:solidFill>
                  <a:srgbClr val="FFC000"/>
                </a:solidFill>
              </a:rPr>
              <a:t>Quorum</a:t>
            </a:r>
            <a:r>
              <a:rPr lang="fr-CA" sz="1500" dirty="0" smtClean="0">
                <a:solidFill>
                  <a:srgbClr val="FFC000"/>
                </a:solidFill>
              </a:rPr>
              <a:t> </a:t>
            </a:r>
            <a:r>
              <a:rPr lang="fr-CA" sz="1500" dirty="0" err="1" smtClean="0">
                <a:solidFill>
                  <a:srgbClr val="FFC000"/>
                </a:solidFill>
              </a:rPr>
              <a:t>Techn</a:t>
            </a:r>
            <a:r>
              <a:rPr lang="fr-CA" sz="1500" dirty="0" smtClean="0">
                <a:solidFill>
                  <a:srgbClr val="FFC000"/>
                </a:solidFill>
              </a:rPr>
              <a:t>. (3D PALM)</a:t>
            </a:r>
            <a:endParaRPr lang="fr-CA" sz="1500" dirty="0" smtClean="0">
              <a:solidFill>
                <a:srgbClr val="FFC000"/>
              </a:solidFill>
            </a:endParaRPr>
          </a:p>
          <a:p>
            <a:pPr marL="361950" indent="-361950" algn="l">
              <a:tabLst>
                <a:tab pos="361950" algn="l"/>
                <a:tab pos="446088" algn="l"/>
              </a:tabLst>
            </a:pPr>
            <a:r>
              <a:rPr lang="fr-CA" sz="1500" dirty="0">
                <a:solidFill>
                  <a:srgbClr val="FFC000"/>
                </a:solidFill>
              </a:rPr>
              <a:t> </a:t>
            </a:r>
            <a:r>
              <a:rPr lang="fr-CA" sz="1500" dirty="0" smtClean="0">
                <a:solidFill>
                  <a:srgbClr val="FFC000"/>
                </a:solidFill>
              </a:rPr>
              <a:t>      Microscope </a:t>
            </a:r>
            <a:r>
              <a:rPr lang="fr-CA" sz="1500" dirty="0" smtClean="0">
                <a:solidFill>
                  <a:srgbClr val="FFC000"/>
                </a:solidFill>
              </a:rPr>
              <a:t>super </a:t>
            </a:r>
            <a:r>
              <a:rPr lang="fr-CA" sz="1500" dirty="0" smtClean="0">
                <a:solidFill>
                  <a:srgbClr val="FFC000"/>
                </a:solidFill>
              </a:rPr>
              <a:t>résolution </a:t>
            </a:r>
            <a:r>
              <a:rPr lang="fr-CA" sz="1500" dirty="0" smtClean="0">
                <a:solidFill>
                  <a:srgbClr val="FFC000"/>
                </a:solidFill>
              </a:rPr>
              <a:t>inversé </a:t>
            </a:r>
            <a:r>
              <a:rPr lang="fr-CA" sz="1500" b="1" dirty="0" err="1" smtClean="0">
                <a:solidFill>
                  <a:srgbClr val="FFC000"/>
                </a:solidFill>
              </a:rPr>
              <a:t>Elyra</a:t>
            </a:r>
            <a:r>
              <a:rPr lang="fr-CA" sz="1500" dirty="0" smtClean="0">
                <a:solidFill>
                  <a:srgbClr val="FFC000"/>
                </a:solidFill>
              </a:rPr>
              <a:t> SP.1 de </a:t>
            </a:r>
            <a:r>
              <a:rPr lang="fr-CA" sz="1500" dirty="0" smtClean="0">
                <a:solidFill>
                  <a:srgbClr val="FFC000"/>
                </a:solidFill>
              </a:rPr>
              <a:t>Zeiss</a:t>
            </a:r>
            <a:r>
              <a:rPr lang="fr-CA" sz="1500" b="1" dirty="0" smtClean="0">
                <a:solidFill>
                  <a:srgbClr val="FFC000"/>
                </a:solidFill>
              </a:rPr>
              <a:t> </a:t>
            </a:r>
            <a:r>
              <a:rPr lang="fr-CA" sz="1500" dirty="0" smtClean="0">
                <a:solidFill>
                  <a:srgbClr val="FFC000"/>
                </a:solidFill>
              </a:rPr>
              <a:t>(SR-SIM</a:t>
            </a:r>
            <a:r>
              <a:rPr lang="fr-CA" sz="1500" dirty="0" smtClean="0">
                <a:solidFill>
                  <a:srgbClr val="FFC000"/>
                </a:solidFill>
              </a:rPr>
              <a:t>, 3D PALM, </a:t>
            </a:r>
            <a:r>
              <a:rPr lang="fr-CA" sz="1500" dirty="0" err="1" smtClean="0">
                <a:solidFill>
                  <a:srgbClr val="FFC000"/>
                </a:solidFill>
              </a:rPr>
              <a:t>dSTORM</a:t>
            </a:r>
            <a:r>
              <a:rPr lang="fr-CA" sz="1500" dirty="0" smtClean="0">
                <a:solidFill>
                  <a:srgbClr val="FFC000"/>
                </a:solidFill>
              </a:rPr>
              <a:t>)</a:t>
            </a:r>
            <a:endParaRPr lang="fr-CA" sz="1500" dirty="0" smtClean="0">
              <a:solidFill>
                <a:srgbClr val="FFC000"/>
              </a:solidFill>
            </a:endParaRPr>
          </a:p>
          <a:p>
            <a:pPr algn="l">
              <a:tabLst>
                <a:tab pos="361950" algn="l"/>
                <a:tab pos="446088" algn="l"/>
              </a:tabLst>
            </a:pPr>
            <a:r>
              <a:rPr lang="fr-CA" sz="1500" dirty="0" smtClean="0">
                <a:solidFill>
                  <a:srgbClr val="FFC000"/>
                </a:solidFill>
              </a:rPr>
              <a:t>       Microscope </a:t>
            </a:r>
            <a:r>
              <a:rPr lang="fr-CA" sz="1500" dirty="0" smtClean="0">
                <a:solidFill>
                  <a:srgbClr val="FFC000"/>
                </a:solidFill>
              </a:rPr>
              <a:t>inversé </a:t>
            </a:r>
            <a:r>
              <a:rPr lang="fr-CA" sz="1500" dirty="0" smtClean="0">
                <a:solidFill>
                  <a:srgbClr val="FFC000"/>
                </a:solidFill>
              </a:rPr>
              <a:t>à </a:t>
            </a:r>
            <a:r>
              <a:rPr lang="fr-CA" sz="1500" dirty="0">
                <a:solidFill>
                  <a:srgbClr val="FFC000"/>
                </a:solidFill>
              </a:rPr>
              <a:t>disque rotatif </a:t>
            </a:r>
            <a:r>
              <a:rPr lang="fr-CA" sz="1500" dirty="0" smtClean="0">
                <a:solidFill>
                  <a:srgbClr val="FFC000"/>
                </a:solidFill>
              </a:rPr>
              <a:t>Axio Observer </a:t>
            </a:r>
            <a:r>
              <a:rPr lang="fr-CA" sz="1500" b="1" dirty="0" smtClean="0">
                <a:solidFill>
                  <a:srgbClr val="FFC000"/>
                </a:solidFill>
              </a:rPr>
              <a:t>Z1</a:t>
            </a:r>
            <a:r>
              <a:rPr lang="fr-CA" sz="1500" dirty="0" smtClean="0">
                <a:solidFill>
                  <a:srgbClr val="FFC000"/>
                </a:solidFill>
              </a:rPr>
              <a:t> de </a:t>
            </a:r>
            <a:r>
              <a:rPr lang="fr-CA" sz="1500" dirty="0" smtClean="0">
                <a:solidFill>
                  <a:srgbClr val="FFC000"/>
                </a:solidFill>
              </a:rPr>
              <a:t>Zeiss </a:t>
            </a:r>
            <a:r>
              <a:rPr lang="fr-CA" sz="1500" dirty="0" smtClean="0">
                <a:solidFill>
                  <a:srgbClr val="FFC000"/>
                </a:solidFill>
              </a:rPr>
              <a:t>(</a:t>
            </a:r>
            <a:r>
              <a:rPr lang="fr-CA" sz="1500" dirty="0" smtClean="0">
                <a:solidFill>
                  <a:srgbClr val="FFC000"/>
                </a:solidFill>
              </a:rPr>
              <a:t>SPINNING DISK) </a:t>
            </a:r>
          </a:p>
          <a:p>
            <a:pPr algn="l">
              <a:tabLst>
                <a:tab pos="361950" algn="l"/>
                <a:tab pos="446088" algn="l"/>
              </a:tabLst>
            </a:pPr>
            <a:r>
              <a:rPr lang="fr-CA" sz="1500" b="1" dirty="0">
                <a:solidFill>
                  <a:srgbClr val="FFC000"/>
                </a:solidFill>
              </a:rPr>
              <a:t> </a:t>
            </a:r>
            <a:r>
              <a:rPr lang="fr-CA" sz="1500" b="1" dirty="0" smtClean="0">
                <a:solidFill>
                  <a:srgbClr val="FFC000"/>
                </a:solidFill>
              </a:rPr>
              <a:t>      </a:t>
            </a:r>
            <a:r>
              <a:rPr lang="fr-CA" sz="1500" dirty="0" smtClean="0">
                <a:solidFill>
                  <a:srgbClr val="FFC000"/>
                </a:solidFill>
              </a:rPr>
              <a:t>Microscope droit à </a:t>
            </a:r>
            <a:r>
              <a:rPr lang="fr-CA" sz="1500" dirty="0" err="1" smtClean="0">
                <a:solidFill>
                  <a:srgbClr val="FFC000"/>
                </a:solidFill>
              </a:rPr>
              <a:t>épifluorescence</a:t>
            </a:r>
            <a:r>
              <a:rPr lang="fr-CA" sz="1500" dirty="0" smtClean="0">
                <a:solidFill>
                  <a:srgbClr val="FFC000"/>
                </a:solidFill>
              </a:rPr>
              <a:t> </a:t>
            </a:r>
            <a:r>
              <a:rPr lang="fr-CA" sz="1500" dirty="0" smtClean="0">
                <a:solidFill>
                  <a:srgbClr val="FFC000"/>
                </a:solidFill>
              </a:rPr>
              <a:t>motorisé </a:t>
            </a:r>
            <a:r>
              <a:rPr lang="fr-CA" sz="1500" dirty="0" smtClean="0">
                <a:solidFill>
                  <a:srgbClr val="FFC000"/>
                </a:solidFill>
              </a:rPr>
              <a:t>Axio-Imager </a:t>
            </a:r>
            <a:r>
              <a:rPr lang="fr-CA" sz="1500" b="1" dirty="0" smtClean="0">
                <a:solidFill>
                  <a:srgbClr val="FFC000"/>
                </a:solidFill>
              </a:rPr>
              <a:t>Z2</a:t>
            </a:r>
            <a:r>
              <a:rPr lang="fr-CA" sz="1500" dirty="0" smtClean="0">
                <a:solidFill>
                  <a:srgbClr val="FFC000"/>
                </a:solidFill>
              </a:rPr>
              <a:t> </a:t>
            </a:r>
            <a:r>
              <a:rPr lang="fr-CA" sz="1500" dirty="0" smtClean="0">
                <a:solidFill>
                  <a:srgbClr val="FFC000"/>
                </a:solidFill>
              </a:rPr>
              <a:t>de Zeiss</a:t>
            </a:r>
          </a:p>
          <a:p>
            <a:pPr algn="l">
              <a:tabLst>
                <a:tab pos="361950" algn="l"/>
                <a:tab pos="446088" algn="l"/>
              </a:tabLst>
            </a:pPr>
            <a:r>
              <a:rPr lang="fr-CA" sz="1500" dirty="0" smtClean="0">
                <a:solidFill>
                  <a:srgbClr val="FFC000"/>
                </a:solidFill>
              </a:rPr>
              <a:t>       </a:t>
            </a:r>
            <a:r>
              <a:rPr lang="fr-CA" sz="1500" dirty="0" smtClean="0">
                <a:solidFill>
                  <a:srgbClr val="FFC000"/>
                </a:solidFill>
              </a:rPr>
              <a:t>Station imagerie; Ordinateur 8 processeurs 64bits dédié à l’imagerie</a:t>
            </a:r>
          </a:p>
          <a:p>
            <a:pPr algn="l"/>
            <a:r>
              <a:rPr lang="fr-CA" dirty="0" smtClean="0">
                <a:solidFill>
                  <a:srgbClr val="FFC000"/>
                </a:solidFill>
              </a:rPr>
              <a:t>                         </a:t>
            </a:r>
            <a:endParaRPr lang="fr-CA" sz="4800" dirty="0" smtClean="0">
              <a:solidFill>
                <a:srgbClr val="FFC000"/>
              </a:solidFill>
            </a:endParaRPr>
          </a:p>
          <a:p>
            <a:pPr algn="l">
              <a:tabLst>
                <a:tab pos="2424113" algn="l"/>
              </a:tabLst>
            </a:pPr>
            <a:r>
              <a:rPr lang="fr-CA" dirty="0">
                <a:solidFill>
                  <a:srgbClr val="FFC000"/>
                </a:solidFill>
              </a:rPr>
              <a:t>	</a:t>
            </a:r>
            <a:r>
              <a:rPr lang="fr-CA" dirty="0" smtClean="0">
                <a:solidFill>
                  <a:srgbClr val="FFC000"/>
                </a:solidFill>
              </a:rPr>
              <a:t>Formation </a:t>
            </a:r>
            <a:r>
              <a:rPr lang="fr-CA" dirty="0">
                <a:solidFill>
                  <a:srgbClr val="FFC000"/>
                </a:solidFill>
              </a:rPr>
              <a:t>obligatoire </a:t>
            </a:r>
            <a:endParaRPr lang="fr-CA" dirty="0" smtClean="0">
              <a:solidFill>
                <a:srgbClr val="FFC000"/>
              </a:solidFill>
            </a:endParaRPr>
          </a:p>
          <a:p>
            <a:pPr algn="l">
              <a:tabLst>
                <a:tab pos="2424113" algn="l"/>
              </a:tabLst>
            </a:pPr>
            <a:r>
              <a:rPr lang="fr-CA" dirty="0">
                <a:solidFill>
                  <a:srgbClr val="FFC000"/>
                </a:solidFill>
              </a:rPr>
              <a:t> </a:t>
            </a:r>
            <a:r>
              <a:rPr lang="fr-CA" dirty="0" smtClean="0">
                <a:solidFill>
                  <a:srgbClr val="FFC000"/>
                </a:solidFill>
              </a:rPr>
              <a:t>                                   par </a:t>
            </a:r>
            <a:r>
              <a:rPr lang="fr-CA" dirty="0">
                <a:solidFill>
                  <a:srgbClr val="FFC000"/>
                </a:solidFill>
              </a:rPr>
              <a:t>Monique </a:t>
            </a:r>
            <a:r>
              <a:rPr lang="fr-CA" dirty="0" smtClean="0">
                <a:solidFill>
                  <a:srgbClr val="FFC000"/>
                </a:solidFill>
              </a:rPr>
              <a:t>Vasseur</a:t>
            </a:r>
          </a:p>
          <a:p>
            <a:pPr lvl="0" algn="l">
              <a:tabLst>
                <a:tab pos="2328863" algn="l"/>
              </a:tabLst>
            </a:pPr>
            <a:r>
              <a:rPr lang="fr-CA" dirty="0" smtClean="0">
                <a:solidFill>
                  <a:srgbClr val="FFC000"/>
                </a:solidFill>
              </a:rPr>
              <a:t>	  </a:t>
            </a:r>
            <a:r>
              <a:rPr lang="fr-CA" dirty="0" smtClean="0">
                <a:solidFill>
                  <a:srgbClr val="FFC000"/>
                </a:solidFill>
                <a:hlinkClick r:id="rId2"/>
              </a:rPr>
              <a:t>Monique.vasseur@umontreal.ca</a:t>
            </a:r>
            <a:r>
              <a:rPr lang="fr-CA" dirty="0" smtClean="0">
                <a:solidFill>
                  <a:srgbClr val="FFC000"/>
                </a:solidFill>
              </a:rPr>
              <a:t> </a:t>
            </a:r>
          </a:p>
          <a:p>
            <a:pPr lvl="0" algn="l">
              <a:buClr>
                <a:srgbClr val="6F6F74"/>
              </a:buClr>
              <a:tabLst>
                <a:tab pos="2328863" algn="l"/>
              </a:tabLst>
            </a:pPr>
            <a:r>
              <a:rPr lang="fr-CA" dirty="0" smtClean="0">
                <a:solidFill>
                  <a:srgbClr val="FFC000"/>
                </a:solidFill>
              </a:rPr>
              <a:t>	  local D-333 </a:t>
            </a:r>
            <a:r>
              <a:rPr lang="fr-CA" dirty="0">
                <a:solidFill>
                  <a:srgbClr val="FFC000"/>
                </a:solidFill>
              </a:rPr>
              <a:t>tel </a:t>
            </a:r>
            <a:r>
              <a:rPr lang="fr-CA" dirty="0" smtClean="0">
                <a:solidFill>
                  <a:srgbClr val="FFC000"/>
                </a:solidFill>
              </a:rPr>
              <a:t>5148</a:t>
            </a:r>
            <a:endParaRPr lang="fr-CA" dirty="0">
              <a:solidFill>
                <a:srgbClr val="FFC000"/>
              </a:solidFill>
            </a:endParaRPr>
          </a:p>
          <a:p>
            <a:pPr algn="l"/>
            <a:endParaRPr lang="fr-CA" dirty="0" smtClean="0">
              <a:solidFill>
                <a:srgbClr val="FFC000"/>
              </a:solidFill>
            </a:endParaRPr>
          </a:p>
          <a:p>
            <a:pPr algn="l"/>
            <a:endParaRPr lang="fr-CA" dirty="0" smtClean="0">
              <a:solidFill>
                <a:srgbClr val="FFC000"/>
              </a:solidFill>
            </a:endParaRPr>
          </a:p>
          <a:p>
            <a:pPr algn="l"/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514600" y="260648"/>
            <a:ext cx="4114800" cy="701040"/>
          </a:xfrm>
        </p:spPr>
        <p:txBody>
          <a:bodyPr/>
          <a:lstStyle/>
          <a:p>
            <a:r>
              <a:rPr lang="fr-CA" dirty="0" smtClean="0"/>
              <a:t>Microscopie PHOTONIQUE</a:t>
            </a:r>
            <a:endParaRPr lang="fr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05" t="46748" r="66099" b="35012"/>
          <a:stretch/>
        </p:blipFill>
        <p:spPr bwMode="auto">
          <a:xfrm>
            <a:off x="455116" y="4597439"/>
            <a:ext cx="2028652" cy="1927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6" t="7905" r="27679" b="74151"/>
          <a:stretch/>
        </p:blipFill>
        <p:spPr bwMode="auto">
          <a:xfrm>
            <a:off x="6516216" y="4730766"/>
            <a:ext cx="2295525" cy="179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30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>
          <a:xfrm>
            <a:off x="457200" y="1628800"/>
            <a:ext cx="8229600" cy="4968552"/>
          </a:xfrm>
        </p:spPr>
        <p:txBody>
          <a:bodyPr/>
          <a:lstStyle/>
          <a:p>
            <a:pPr algn="l"/>
            <a:r>
              <a:rPr lang="fr-CA" dirty="0">
                <a:solidFill>
                  <a:srgbClr val="FFC000"/>
                </a:solidFill>
              </a:rPr>
              <a:t>Plateforme de cristallographie </a:t>
            </a:r>
            <a:endParaRPr lang="fr-CA" dirty="0" smtClean="0">
              <a:solidFill>
                <a:srgbClr val="FFC000"/>
              </a:solidFill>
            </a:endParaRPr>
          </a:p>
          <a:p>
            <a:pPr algn="l">
              <a:tabLst>
                <a:tab pos="809625" algn="l"/>
              </a:tabLst>
            </a:pPr>
            <a:r>
              <a:rPr lang="fr-CA" dirty="0">
                <a:solidFill>
                  <a:srgbClr val="FFC000"/>
                </a:solidFill>
              </a:rPr>
              <a:t>	</a:t>
            </a:r>
            <a:r>
              <a:rPr lang="fr-CA" sz="1600" dirty="0" smtClean="0">
                <a:solidFill>
                  <a:srgbClr val="FFC000"/>
                </a:solidFill>
              </a:rPr>
              <a:t>Incubateur de </a:t>
            </a:r>
            <a:r>
              <a:rPr lang="fr-CA" sz="1600" dirty="0" smtClean="0">
                <a:solidFill>
                  <a:srgbClr val="FFC000"/>
                </a:solidFill>
              </a:rPr>
              <a:t>cristallisation: </a:t>
            </a:r>
            <a:r>
              <a:rPr lang="fr-CA" sz="1600" b="1" dirty="0" err="1">
                <a:solidFill>
                  <a:srgbClr val="FFC000"/>
                </a:solidFill>
              </a:rPr>
              <a:t>Centeo</a:t>
            </a:r>
            <a:r>
              <a:rPr lang="fr-CA" sz="1600" b="1" dirty="0">
                <a:solidFill>
                  <a:srgbClr val="FFC000"/>
                </a:solidFill>
              </a:rPr>
              <a:t> TG </a:t>
            </a:r>
            <a:r>
              <a:rPr lang="fr-CA" sz="1600" b="1" dirty="0" smtClean="0">
                <a:solidFill>
                  <a:srgbClr val="FFC000"/>
                </a:solidFill>
              </a:rPr>
              <a:t>40 </a:t>
            </a:r>
            <a:r>
              <a:rPr lang="fr-CA" sz="1600" i="1" dirty="0" err="1" smtClean="0">
                <a:solidFill>
                  <a:srgbClr val="FFC000"/>
                </a:solidFill>
              </a:rPr>
              <a:t>temperature</a:t>
            </a:r>
            <a:r>
              <a:rPr lang="fr-CA" sz="1600" i="1" dirty="0" smtClean="0">
                <a:solidFill>
                  <a:srgbClr val="FFC000"/>
                </a:solidFill>
              </a:rPr>
              <a:t> gradient </a:t>
            </a:r>
            <a:r>
              <a:rPr lang="fr-CA" sz="1600" i="1" dirty="0" err="1" smtClean="0">
                <a:solidFill>
                  <a:srgbClr val="FFC000"/>
                </a:solidFill>
              </a:rPr>
              <a:t>crystallizer</a:t>
            </a:r>
            <a:endParaRPr lang="fr-CA" sz="1600" i="1" dirty="0" smtClean="0">
              <a:solidFill>
                <a:srgbClr val="FFC000"/>
              </a:solidFill>
            </a:endParaRPr>
          </a:p>
          <a:p>
            <a:pPr algn="l">
              <a:tabLst>
                <a:tab pos="809625" algn="l"/>
              </a:tabLst>
            </a:pPr>
            <a:r>
              <a:rPr lang="fr-CA" sz="1600" dirty="0">
                <a:solidFill>
                  <a:srgbClr val="FFC000"/>
                </a:solidFill>
              </a:rPr>
              <a:t>	</a:t>
            </a:r>
            <a:r>
              <a:rPr lang="fr-CA" sz="1600" dirty="0" smtClean="0">
                <a:solidFill>
                  <a:srgbClr val="FFC000"/>
                </a:solidFill>
              </a:rPr>
              <a:t>Micro-pipetage manuel: </a:t>
            </a:r>
            <a:r>
              <a:rPr lang="fr-CA" sz="1600" b="1" dirty="0" err="1" smtClean="0">
                <a:solidFill>
                  <a:srgbClr val="FFC000"/>
                </a:solidFill>
              </a:rPr>
              <a:t>Fluid</a:t>
            </a:r>
            <a:r>
              <a:rPr lang="fr-CA" sz="1600" b="1" dirty="0" smtClean="0">
                <a:solidFill>
                  <a:srgbClr val="FFC000"/>
                </a:solidFill>
              </a:rPr>
              <a:t>-X  </a:t>
            </a:r>
            <a:r>
              <a:rPr lang="fr-CA" sz="1600" dirty="0" smtClean="0">
                <a:solidFill>
                  <a:srgbClr val="FFC000"/>
                </a:solidFill>
              </a:rPr>
              <a:t> </a:t>
            </a:r>
            <a:r>
              <a:rPr lang="fr-CA" sz="1600" dirty="0" smtClean="0">
                <a:solidFill>
                  <a:srgbClr val="FFC000"/>
                </a:solidFill>
              </a:rPr>
              <a:t>i-Pette</a:t>
            </a:r>
          </a:p>
          <a:p>
            <a:pPr algn="l">
              <a:tabLst>
                <a:tab pos="809625" algn="l"/>
              </a:tabLst>
            </a:pPr>
            <a:r>
              <a:rPr lang="fr-CA" sz="1600" dirty="0">
                <a:solidFill>
                  <a:srgbClr val="FFC000"/>
                </a:solidFill>
              </a:rPr>
              <a:t>	</a:t>
            </a:r>
            <a:r>
              <a:rPr lang="fr-CA" sz="1600" dirty="0" smtClean="0">
                <a:solidFill>
                  <a:srgbClr val="FFC000"/>
                </a:solidFill>
              </a:rPr>
              <a:t>Robot de </a:t>
            </a:r>
            <a:r>
              <a:rPr lang="fr-CA" sz="1600" dirty="0" smtClean="0">
                <a:solidFill>
                  <a:srgbClr val="FFC000"/>
                </a:solidFill>
              </a:rPr>
              <a:t>nano-pipetage: </a:t>
            </a:r>
            <a:r>
              <a:rPr lang="fr-CA" sz="1600" b="1" dirty="0" smtClean="0">
                <a:solidFill>
                  <a:srgbClr val="FFC000"/>
                </a:solidFill>
              </a:rPr>
              <a:t>Mosquito</a:t>
            </a:r>
            <a:r>
              <a:rPr lang="fr-CA" sz="1600" dirty="0" smtClean="0">
                <a:solidFill>
                  <a:srgbClr val="FFC000"/>
                </a:solidFill>
              </a:rPr>
              <a:t> </a:t>
            </a:r>
          </a:p>
          <a:p>
            <a:pPr algn="l">
              <a:tabLst>
                <a:tab pos="809625" algn="l"/>
              </a:tabLst>
            </a:pPr>
            <a:r>
              <a:rPr lang="fr-CA" sz="1600" dirty="0">
                <a:solidFill>
                  <a:srgbClr val="FFC000"/>
                </a:solidFill>
              </a:rPr>
              <a:t>	</a:t>
            </a:r>
            <a:r>
              <a:rPr lang="fr-CA" sz="1600" dirty="0" smtClean="0">
                <a:solidFill>
                  <a:srgbClr val="FFC000"/>
                </a:solidFill>
              </a:rPr>
              <a:t>Robot </a:t>
            </a:r>
            <a:r>
              <a:rPr lang="fr-CA" sz="1600" dirty="0" smtClean="0">
                <a:solidFill>
                  <a:srgbClr val="FFC000"/>
                </a:solidFill>
              </a:rPr>
              <a:t>imageur et </a:t>
            </a:r>
            <a:r>
              <a:rPr lang="fr-CA" sz="1600" dirty="0" smtClean="0">
                <a:solidFill>
                  <a:srgbClr val="FFC000"/>
                </a:solidFill>
              </a:rPr>
              <a:t>de </a:t>
            </a:r>
            <a:r>
              <a:rPr lang="fr-CA" sz="1600" dirty="0" smtClean="0">
                <a:solidFill>
                  <a:srgbClr val="FFC000"/>
                </a:solidFill>
              </a:rPr>
              <a:t>cristallisation: </a:t>
            </a:r>
            <a:r>
              <a:rPr lang="fr-CA" sz="1600" b="1" dirty="0" smtClean="0">
                <a:solidFill>
                  <a:srgbClr val="FFC000"/>
                </a:solidFill>
              </a:rPr>
              <a:t>CRYSTAL Pro-HT</a:t>
            </a:r>
            <a:r>
              <a:rPr lang="fr-CA" sz="1600" dirty="0" smtClean="0">
                <a:solidFill>
                  <a:srgbClr val="FFC000"/>
                </a:solidFill>
              </a:rPr>
              <a:t> </a:t>
            </a:r>
            <a:r>
              <a:rPr lang="fr-CA" sz="1600" dirty="0">
                <a:solidFill>
                  <a:srgbClr val="FFC000"/>
                </a:solidFill>
              </a:rPr>
              <a:t>de </a:t>
            </a:r>
            <a:r>
              <a:rPr lang="fr-CA" sz="1600" dirty="0" err="1" smtClean="0">
                <a:solidFill>
                  <a:srgbClr val="FFC000"/>
                </a:solidFill>
              </a:rPr>
              <a:t>Molecular</a:t>
            </a:r>
            <a:r>
              <a:rPr lang="fr-CA" sz="1600" dirty="0" smtClean="0">
                <a:solidFill>
                  <a:srgbClr val="FFC000"/>
                </a:solidFill>
              </a:rPr>
              <a:t> Dimensions</a:t>
            </a:r>
          </a:p>
          <a:p>
            <a:pPr algn="l">
              <a:tabLst>
                <a:tab pos="809625" algn="l"/>
              </a:tabLst>
            </a:pPr>
            <a:r>
              <a:rPr lang="fr-CA" sz="1600" dirty="0" smtClean="0">
                <a:solidFill>
                  <a:srgbClr val="FFC000"/>
                </a:solidFill>
              </a:rPr>
              <a:t>	Source lumineuse </a:t>
            </a:r>
            <a:r>
              <a:rPr lang="fr-CA" sz="1600" dirty="0" smtClean="0">
                <a:solidFill>
                  <a:srgbClr val="FFC000"/>
                </a:solidFill>
              </a:rPr>
              <a:t>UV: </a:t>
            </a:r>
            <a:r>
              <a:rPr lang="fr-CA" sz="1600" dirty="0" smtClean="0">
                <a:solidFill>
                  <a:srgbClr val="FFC000"/>
                </a:solidFill>
              </a:rPr>
              <a:t> </a:t>
            </a:r>
            <a:r>
              <a:rPr lang="fr-CA" sz="1600" b="1" dirty="0" smtClean="0">
                <a:solidFill>
                  <a:srgbClr val="FFC000"/>
                </a:solidFill>
              </a:rPr>
              <a:t>X-TA</a:t>
            </a:r>
            <a:r>
              <a:rPr lang="fr-CA" sz="1600" dirty="0" smtClean="0">
                <a:solidFill>
                  <a:srgbClr val="FFC000"/>
                </a:solidFill>
              </a:rPr>
              <a:t> </a:t>
            </a:r>
            <a:r>
              <a:rPr lang="fr-CA" sz="1600" b="1" dirty="0" smtClean="0">
                <a:solidFill>
                  <a:srgbClr val="FFC000"/>
                </a:solidFill>
              </a:rPr>
              <a:t>Light </a:t>
            </a:r>
            <a:r>
              <a:rPr lang="fr-CA" sz="1600" b="1" dirty="0" smtClean="0">
                <a:solidFill>
                  <a:srgbClr val="FFC000"/>
                </a:solidFill>
              </a:rPr>
              <a:t>UV </a:t>
            </a:r>
            <a:r>
              <a:rPr lang="fr-CA" sz="1600" dirty="0" smtClean="0">
                <a:solidFill>
                  <a:srgbClr val="FFC000"/>
                </a:solidFill>
              </a:rPr>
              <a:t>de </a:t>
            </a:r>
            <a:r>
              <a:rPr lang="fr-CA" sz="1600" dirty="0" err="1" smtClean="0">
                <a:solidFill>
                  <a:srgbClr val="FFC000"/>
                </a:solidFill>
              </a:rPr>
              <a:t>Molecular</a:t>
            </a:r>
            <a:r>
              <a:rPr lang="fr-CA" sz="1600" dirty="0" smtClean="0">
                <a:solidFill>
                  <a:srgbClr val="FFC000"/>
                </a:solidFill>
              </a:rPr>
              <a:t> Dimensions </a:t>
            </a:r>
          </a:p>
          <a:p>
            <a:pPr algn="l"/>
            <a:endParaRPr lang="fr-CA" sz="1600" dirty="0">
              <a:solidFill>
                <a:srgbClr val="FFC000"/>
              </a:solidFill>
            </a:endParaRPr>
          </a:p>
          <a:p>
            <a:pPr algn="l"/>
            <a:r>
              <a:rPr lang="fr-CA" dirty="0" smtClean="0">
                <a:solidFill>
                  <a:srgbClr val="FFC000"/>
                </a:solidFill>
              </a:rPr>
              <a:t>Formation obligatoire par le responsable Benoit Bessette</a:t>
            </a:r>
          </a:p>
          <a:p>
            <a:pPr algn="l"/>
            <a:r>
              <a:rPr lang="fr-CA" dirty="0" smtClean="0">
                <a:solidFill>
                  <a:srgbClr val="FFC000"/>
                </a:solidFill>
              </a:rPr>
              <a:t>			</a:t>
            </a:r>
            <a:r>
              <a:rPr lang="fr-CA" dirty="0" smtClean="0">
                <a:solidFill>
                  <a:srgbClr val="FFC000"/>
                </a:solidFill>
                <a:hlinkClick r:id="rId2"/>
              </a:rPr>
              <a:t>Bemoit.bessette@umontreal.ca</a:t>
            </a:r>
            <a:endParaRPr lang="fr-CA" dirty="0" smtClean="0">
              <a:solidFill>
                <a:srgbClr val="FFC000"/>
              </a:solidFill>
            </a:endParaRPr>
          </a:p>
          <a:p>
            <a:pPr algn="l"/>
            <a:r>
              <a:rPr lang="fr-CA" dirty="0">
                <a:solidFill>
                  <a:srgbClr val="FFC000"/>
                </a:solidFill>
              </a:rPr>
              <a:t>	</a:t>
            </a:r>
            <a:r>
              <a:rPr lang="fr-CA" dirty="0" smtClean="0">
                <a:solidFill>
                  <a:srgbClr val="FFC000"/>
                </a:solidFill>
              </a:rPr>
              <a:t>		local B-329 tel 1929</a:t>
            </a:r>
            <a:endParaRPr lang="fr-CA" dirty="0">
              <a:solidFill>
                <a:srgbClr val="FFC000"/>
              </a:solidFill>
            </a:endParaRPr>
          </a:p>
          <a:p>
            <a:pPr algn="l"/>
            <a:endParaRPr lang="fr-CA" sz="1800" dirty="0"/>
          </a:p>
          <a:p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514600" y="764704"/>
            <a:ext cx="4114800" cy="701040"/>
          </a:xfrm>
        </p:spPr>
        <p:txBody>
          <a:bodyPr/>
          <a:lstStyle/>
          <a:p>
            <a:r>
              <a:rPr lang="fr-CA" dirty="0" smtClean="0"/>
              <a:t>cristallographie</a:t>
            </a:r>
            <a:endParaRPr lang="fr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3" t="15524" r="50952" b="71627"/>
          <a:stretch/>
        </p:blipFill>
        <p:spPr bwMode="auto">
          <a:xfrm>
            <a:off x="6444208" y="5301208"/>
            <a:ext cx="2305050" cy="128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:\Appareil départemental\Général\Photos appareils 2015 MV\Plateforme cristallographie\Hôtel_cristallographie_2015_11_app_1603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01248"/>
            <a:ext cx="1943787" cy="1390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T:\Appareil départemental\Général\Photos appareils 2015 MV\Plateforme cristallographie\Xta-light_2015_11_app_1611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038" y="116632"/>
            <a:ext cx="1840458" cy="1654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T:\Appareil départemental\Général\Photos appareils 2015 MV\Plateforme cristallographie\Mosquito_2015_11_app_1367a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1786"/>
            <a:ext cx="1624235" cy="1496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4288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>
          <a:xfrm>
            <a:off x="395536" y="1549622"/>
            <a:ext cx="8291264" cy="519174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r-CA" sz="2200" dirty="0">
                <a:solidFill>
                  <a:srgbClr val="FFC000"/>
                </a:solidFill>
              </a:rPr>
              <a:t>Plateforme de </a:t>
            </a:r>
            <a:r>
              <a:rPr lang="fr-CA" sz="2200" dirty="0" err="1">
                <a:solidFill>
                  <a:srgbClr val="FFC000"/>
                </a:solidFill>
              </a:rPr>
              <a:t>protéomique</a:t>
            </a:r>
            <a:r>
              <a:rPr lang="fr-CA" sz="2200" dirty="0">
                <a:solidFill>
                  <a:srgbClr val="FFC000"/>
                </a:solidFill>
              </a:rPr>
              <a:t> et génomique</a:t>
            </a:r>
          </a:p>
          <a:p>
            <a:pPr algn="l">
              <a:tabLst>
                <a:tab pos="361950" algn="l"/>
              </a:tabLst>
            </a:pPr>
            <a:r>
              <a:rPr lang="fr-CA" dirty="0">
                <a:solidFill>
                  <a:srgbClr val="FFC000"/>
                </a:solidFill>
              </a:rPr>
              <a:t> 	</a:t>
            </a:r>
            <a:r>
              <a:rPr lang="fr-CA" sz="1800" b="1" dirty="0">
                <a:solidFill>
                  <a:srgbClr val="FFC000"/>
                </a:solidFill>
              </a:rPr>
              <a:t>Lecteurs de plaque multi-puits:</a:t>
            </a:r>
          </a:p>
          <a:p>
            <a:pPr algn="l">
              <a:tabLst>
                <a:tab pos="361950" algn="l"/>
              </a:tabLst>
            </a:pPr>
            <a:r>
              <a:rPr lang="fr-CA" sz="1700" dirty="0">
                <a:solidFill>
                  <a:srgbClr val="FFC000"/>
                </a:solidFill>
              </a:rPr>
              <a:t>	   </a:t>
            </a:r>
            <a:r>
              <a:rPr lang="fr-CA" sz="1700" dirty="0" smtClean="0">
                <a:solidFill>
                  <a:srgbClr val="FFC000"/>
                </a:solidFill>
              </a:rPr>
              <a:t>  Fusion </a:t>
            </a:r>
            <a:r>
              <a:rPr lang="el-GR" sz="1700" dirty="0" smtClean="0">
                <a:solidFill>
                  <a:srgbClr val="FFC000"/>
                </a:solidFill>
              </a:rPr>
              <a:t>α</a:t>
            </a:r>
            <a:r>
              <a:rPr lang="fr-CA" sz="1700" dirty="0" smtClean="0">
                <a:solidFill>
                  <a:srgbClr val="FFC000"/>
                </a:solidFill>
              </a:rPr>
              <a:t>-FP </a:t>
            </a:r>
            <a:r>
              <a:rPr lang="fr-CA" sz="1700" dirty="0">
                <a:solidFill>
                  <a:srgbClr val="FFC000"/>
                </a:solidFill>
              </a:rPr>
              <a:t>de Perkin-Elmer: fluorescence, luminescence et absorbance</a:t>
            </a:r>
          </a:p>
          <a:p>
            <a:pPr algn="l"/>
            <a:r>
              <a:rPr lang="fr-CA" sz="1700" dirty="0">
                <a:solidFill>
                  <a:srgbClr val="FFC000"/>
                </a:solidFill>
              </a:rPr>
              <a:t>            </a:t>
            </a:r>
            <a:r>
              <a:rPr lang="fr-CA" sz="1700" dirty="0" err="1">
                <a:solidFill>
                  <a:srgbClr val="FFC000"/>
                </a:solidFill>
              </a:rPr>
              <a:t>SpectraMAx</a:t>
            </a:r>
            <a:r>
              <a:rPr lang="fr-CA" sz="1700" dirty="0">
                <a:solidFill>
                  <a:srgbClr val="FFC000"/>
                </a:solidFill>
              </a:rPr>
              <a:t> 190 de </a:t>
            </a:r>
            <a:r>
              <a:rPr lang="fr-CA" sz="1700" dirty="0" err="1">
                <a:solidFill>
                  <a:srgbClr val="FFC000"/>
                </a:solidFill>
              </a:rPr>
              <a:t>Molecular</a:t>
            </a:r>
            <a:r>
              <a:rPr lang="fr-CA" sz="1700" dirty="0">
                <a:solidFill>
                  <a:srgbClr val="FFC000"/>
                </a:solidFill>
              </a:rPr>
              <a:t> </a:t>
            </a:r>
            <a:r>
              <a:rPr lang="fr-CA" sz="1700" dirty="0" err="1">
                <a:solidFill>
                  <a:srgbClr val="FFC000"/>
                </a:solidFill>
              </a:rPr>
              <a:t>Devices</a:t>
            </a:r>
            <a:r>
              <a:rPr lang="fr-CA" sz="1700" dirty="0">
                <a:solidFill>
                  <a:srgbClr val="FFC000"/>
                </a:solidFill>
              </a:rPr>
              <a:t>:  absorbance</a:t>
            </a:r>
          </a:p>
          <a:p>
            <a:pPr algn="l">
              <a:spcAft>
                <a:spcPts val="600"/>
              </a:spcAft>
            </a:pPr>
            <a:r>
              <a:rPr lang="fr-CA" sz="1700" dirty="0">
                <a:solidFill>
                  <a:srgbClr val="FFC000"/>
                </a:solidFill>
              </a:rPr>
              <a:t>            </a:t>
            </a:r>
            <a:r>
              <a:rPr lang="fr-CA" sz="1700" dirty="0" err="1">
                <a:solidFill>
                  <a:srgbClr val="FFC000"/>
                </a:solidFill>
              </a:rPr>
              <a:t>SpectraMax</a:t>
            </a:r>
            <a:r>
              <a:rPr lang="fr-CA" sz="1700" dirty="0">
                <a:solidFill>
                  <a:srgbClr val="FFC000"/>
                </a:solidFill>
              </a:rPr>
              <a:t> Gemini XS de </a:t>
            </a:r>
            <a:r>
              <a:rPr lang="fr-CA" sz="1700" dirty="0" err="1">
                <a:solidFill>
                  <a:srgbClr val="FFC000"/>
                </a:solidFill>
              </a:rPr>
              <a:t>Molecular</a:t>
            </a:r>
            <a:r>
              <a:rPr lang="fr-CA" sz="1700" dirty="0">
                <a:solidFill>
                  <a:srgbClr val="FFC000"/>
                </a:solidFill>
              </a:rPr>
              <a:t> </a:t>
            </a:r>
            <a:r>
              <a:rPr lang="fr-CA" sz="1700" dirty="0" err="1">
                <a:solidFill>
                  <a:srgbClr val="FFC000"/>
                </a:solidFill>
              </a:rPr>
              <a:t>Devices</a:t>
            </a:r>
            <a:r>
              <a:rPr lang="fr-CA" sz="1700" dirty="0">
                <a:solidFill>
                  <a:srgbClr val="FFC000"/>
                </a:solidFill>
              </a:rPr>
              <a:t>: fluorescence et luminescence</a:t>
            </a:r>
          </a:p>
          <a:p>
            <a:pPr algn="l">
              <a:tabLst>
                <a:tab pos="361950" algn="l"/>
              </a:tabLst>
            </a:pPr>
            <a:r>
              <a:rPr lang="fr-CA" sz="1700" dirty="0">
                <a:solidFill>
                  <a:srgbClr val="FFC000"/>
                </a:solidFill>
              </a:rPr>
              <a:t>	</a:t>
            </a:r>
            <a:r>
              <a:rPr lang="fr-CA" sz="1700" b="1" dirty="0" err="1" smtClean="0">
                <a:solidFill>
                  <a:srgbClr val="FFC000"/>
                </a:solidFill>
              </a:rPr>
              <a:t>Luminomètre</a:t>
            </a:r>
            <a:r>
              <a:rPr lang="fr-CA" sz="1700" b="1" dirty="0" smtClean="0">
                <a:solidFill>
                  <a:srgbClr val="FFC000"/>
                </a:solidFill>
              </a:rPr>
              <a:t> </a:t>
            </a:r>
            <a:r>
              <a:rPr lang="fr-CA" sz="1700" b="1" dirty="0" err="1" smtClean="0">
                <a:solidFill>
                  <a:srgbClr val="FFC000"/>
                </a:solidFill>
              </a:rPr>
              <a:t>Triathler</a:t>
            </a:r>
            <a:r>
              <a:rPr lang="fr-CA" sz="1700" b="1" dirty="0">
                <a:solidFill>
                  <a:srgbClr val="FFC000"/>
                </a:solidFill>
              </a:rPr>
              <a:t> </a:t>
            </a:r>
            <a:r>
              <a:rPr lang="fr-CA" sz="1700" dirty="0" smtClean="0">
                <a:solidFill>
                  <a:srgbClr val="FFC000"/>
                </a:solidFill>
              </a:rPr>
              <a:t>de </a:t>
            </a:r>
            <a:r>
              <a:rPr lang="fr-CA" sz="1700" dirty="0" err="1" smtClean="0">
                <a:solidFill>
                  <a:srgbClr val="FFC000"/>
                </a:solidFill>
              </a:rPr>
              <a:t>Hidex</a:t>
            </a:r>
            <a:r>
              <a:rPr lang="fr-CA" sz="1700" dirty="0" smtClean="0">
                <a:solidFill>
                  <a:srgbClr val="FFC000"/>
                </a:solidFill>
              </a:rPr>
              <a:t> (</a:t>
            </a:r>
            <a:r>
              <a:rPr lang="fr-CA" sz="1300" dirty="0" smtClean="0">
                <a:solidFill>
                  <a:srgbClr val="FFC000"/>
                </a:solidFill>
              </a:rPr>
              <a:t>Lectures de tubes de 7 ml, 20ml et </a:t>
            </a:r>
            <a:r>
              <a:rPr lang="fr-CA" sz="1300" dirty="0" err="1" smtClean="0">
                <a:solidFill>
                  <a:srgbClr val="FFC000"/>
                </a:solidFill>
              </a:rPr>
              <a:t>eppendorf</a:t>
            </a:r>
            <a:r>
              <a:rPr lang="fr-CA" sz="1300" dirty="0" smtClean="0">
                <a:solidFill>
                  <a:srgbClr val="FFC000"/>
                </a:solidFill>
              </a:rPr>
              <a:t>)</a:t>
            </a:r>
          </a:p>
          <a:p>
            <a:pPr algn="l">
              <a:spcBef>
                <a:spcPts val="1200"/>
              </a:spcBef>
              <a:tabLst>
                <a:tab pos="361950" algn="l"/>
              </a:tabLst>
            </a:pPr>
            <a:r>
              <a:rPr lang="fr-CA" sz="1700" dirty="0" smtClean="0">
                <a:solidFill>
                  <a:srgbClr val="FFC000"/>
                </a:solidFill>
              </a:rPr>
              <a:t>     </a:t>
            </a:r>
            <a:r>
              <a:rPr lang="fr-CA" sz="1700" dirty="0" smtClean="0">
                <a:solidFill>
                  <a:srgbClr val="FFC000"/>
                </a:solidFill>
              </a:rPr>
              <a:t>	</a:t>
            </a:r>
            <a:r>
              <a:rPr lang="fr-CA" sz="1700" b="1" dirty="0" err="1" smtClean="0">
                <a:solidFill>
                  <a:srgbClr val="FFC000"/>
                </a:solidFill>
              </a:rPr>
              <a:t>qPCR</a:t>
            </a:r>
            <a:r>
              <a:rPr lang="fr-CA" sz="1700" b="1" dirty="0" smtClean="0">
                <a:solidFill>
                  <a:srgbClr val="FFC000"/>
                </a:solidFill>
              </a:rPr>
              <a:t> </a:t>
            </a:r>
            <a:r>
              <a:rPr lang="fr-CA" sz="1700" b="1" dirty="0" smtClean="0">
                <a:solidFill>
                  <a:srgbClr val="FFC000"/>
                </a:solidFill>
              </a:rPr>
              <a:t>en temps </a:t>
            </a:r>
            <a:r>
              <a:rPr lang="fr-CA" sz="1700" b="1" dirty="0" smtClean="0">
                <a:solidFill>
                  <a:srgbClr val="FFC000"/>
                </a:solidFill>
              </a:rPr>
              <a:t>réel: </a:t>
            </a:r>
          </a:p>
          <a:p>
            <a:pPr algn="l">
              <a:tabLst>
                <a:tab pos="361950" algn="l"/>
              </a:tabLst>
            </a:pPr>
            <a:r>
              <a:rPr lang="fr-CA" sz="1700" b="1" dirty="0">
                <a:solidFill>
                  <a:srgbClr val="FFC000"/>
                </a:solidFill>
              </a:rPr>
              <a:t>	</a:t>
            </a:r>
            <a:r>
              <a:rPr lang="fr-CA" sz="1700" b="1" dirty="0" smtClean="0">
                <a:solidFill>
                  <a:srgbClr val="FFC000"/>
                </a:solidFill>
              </a:rPr>
              <a:t>	</a:t>
            </a:r>
            <a:r>
              <a:rPr lang="fr-CA" sz="1700" b="1" dirty="0" err="1" smtClean="0">
                <a:solidFill>
                  <a:srgbClr val="FFC000"/>
                </a:solidFill>
              </a:rPr>
              <a:t>LightCycler</a:t>
            </a:r>
            <a:r>
              <a:rPr lang="fr-CA" sz="1700" b="1" dirty="0" smtClean="0">
                <a:solidFill>
                  <a:srgbClr val="FFC000"/>
                </a:solidFill>
              </a:rPr>
              <a:t> </a:t>
            </a:r>
            <a:r>
              <a:rPr lang="fr-CA" sz="1700" b="1" dirty="0" smtClean="0">
                <a:solidFill>
                  <a:srgbClr val="FFC000"/>
                </a:solidFill>
              </a:rPr>
              <a:t>480</a:t>
            </a:r>
            <a:r>
              <a:rPr lang="fr-CA" sz="1700" dirty="0" smtClean="0">
                <a:solidFill>
                  <a:srgbClr val="FFC000"/>
                </a:solidFill>
              </a:rPr>
              <a:t> de </a:t>
            </a:r>
            <a:r>
              <a:rPr lang="fr-CA" sz="1700" dirty="0" smtClean="0">
                <a:solidFill>
                  <a:srgbClr val="FFC000"/>
                </a:solidFill>
              </a:rPr>
              <a:t>Roche</a:t>
            </a:r>
          </a:p>
          <a:p>
            <a:pPr algn="l">
              <a:tabLst>
                <a:tab pos="361950" algn="l"/>
              </a:tabLst>
            </a:pPr>
            <a:r>
              <a:rPr lang="fr-CA" sz="1700" dirty="0">
                <a:solidFill>
                  <a:srgbClr val="FFC000"/>
                </a:solidFill>
              </a:rPr>
              <a:t>	</a:t>
            </a:r>
            <a:r>
              <a:rPr lang="fr-CA" sz="1700" dirty="0" smtClean="0">
                <a:solidFill>
                  <a:srgbClr val="FFC000"/>
                </a:solidFill>
              </a:rPr>
              <a:t>	</a:t>
            </a:r>
            <a:r>
              <a:rPr lang="fr-CA" sz="1700" b="1" dirty="0" err="1" smtClean="0">
                <a:solidFill>
                  <a:srgbClr val="FFC000"/>
                </a:solidFill>
              </a:rPr>
              <a:t>LightCycler</a:t>
            </a:r>
            <a:r>
              <a:rPr lang="fr-CA" sz="1700" b="1" dirty="0" smtClean="0">
                <a:solidFill>
                  <a:srgbClr val="FFC000"/>
                </a:solidFill>
              </a:rPr>
              <a:t> </a:t>
            </a:r>
            <a:r>
              <a:rPr lang="fr-CA" sz="1700" b="1" dirty="0" smtClean="0">
                <a:solidFill>
                  <a:srgbClr val="FFC000"/>
                </a:solidFill>
              </a:rPr>
              <a:t>96 </a:t>
            </a:r>
            <a:r>
              <a:rPr lang="fr-CA" sz="1700" dirty="0">
                <a:solidFill>
                  <a:srgbClr val="FFC000"/>
                </a:solidFill>
              </a:rPr>
              <a:t>de Roche</a:t>
            </a:r>
            <a:r>
              <a:rPr lang="fr-CA" sz="1700" dirty="0" smtClean="0">
                <a:solidFill>
                  <a:srgbClr val="FFC000"/>
                </a:solidFill>
              </a:rPr>
              <a:t>	</a:t>
            </a:r>
            <a:r>
              <a:rPr lang="fr-CA" dirty="0">
                <a:solidFill>
                  <a:srgbClr val="FFC000"/>
                </a:solidFill>
              </a:rPr>
              <a:t>	</a:t>
            </a:r>
            <a:endParaRPr lang="fr-CA" dirty="0" smtClean="0">
              <a:solidFill>
                <a:srgbClr val="FFC000"/>
              </a:solidFill>
            </a:endParaRPr>
          </a:p>
          <a:p>
            <a:pPr algn="l"/>
            <a:endParaRPr lang="fr-CA" sz="1200" dirty="0" smtClean="0">
              <a:solidFill>
                <a:srgbClr val="FFC000"/>
              </a:solidFill>
            </a:endParaRPr>
          </a:p>
          <a:p>
            <a:pPr algn="l"/>
            <a:r>
              <a:rPr lang="fr-CA" sz="2200" dirty="0">
                <a:solidFill>
                  <a:srgbClr val="FFC000"/>
                </a:solidFill>
              </a:rPr>
              <a:t>Plateforme de Spectroscopie </a:t>
            </a:r>
            <a:endParaRPr lang="fr-CA" sz="2200" dirty="0" smtClean="0">
              <a:solidFill>
                <a:srgbClr val="FFC000"/>
              </a:solidFill>
            </a:endParaRPr>
          </a:p>
          <a:p>
            <a:pPr algn="l">
              <a:tabLst>
                <a:tab pos="265113" algn="l"/>
              </a:tabLst>
            </a:pPr>
            <a:r>
              <a:rPr lang="fr-CA" dirty="0">
                <a:solidFill>
                  <a:srgbClr val="FFC000"/>
                </a:solidFill>
              </a:rPr>
              <a:t>	</a:t>
            </a:r>
            <a:r>
              <a:rPr lang="fr-CA" dirty="0" smtClean="0">
                <a:solidFill>
                  <a:srgbClr val="FFC000"/>
                </a:solidFill>
              </a:rPr>
              <a:t>  </a:t>
            </a:r>
            <a:r>
              <a:rPr lang="fr-CA" sz="1700" dirty="0" smtClean="0">
                <a:solidFill>
                  <a:srgbClr val="FFC000"/>
                </a:solidFill>
              </a:rPr>
              <a:t>Spectrophotomètre pour fluorescence </a:t>
            </a:r>
            <a:r>
              <a:rPr lang="fr-CA" sz="1700" b="1" dirty="0" smtClean="0">
                <a:solidFill>
                  <a:srgbClr val="FFC000"/>
                </a:solidFill>
              </a:rPr>
              <a:t>Cary </a:t>
            </a:r>
            <a:r>
              <a:rPr lang="fr-CA" sz="1700" b="1" dirty="0" err="1" smtClean="0">
                <a:solidFill>
                  <a:srgbClr val="FFC000"/>
                </a:solidFill>
              </a:rPr>
              <a:t>Eclipse</a:t>
            </a:r>
            <a:r>
              <a:rPr lang="fr-CA" sz="1700" b="1" dirty="0" smtClean="0">
                <a:solidFill>
                  <a:srgbClr val="FFC000"/>
                </a:solidFill>
              </a:rPr>
              <a:t> </a:t>
            </a:r>
            <a:r>
              <a:rPr lang="fr-CA" sz="1700" dirty="0" smtClean="0">
                <a:solidFill>
                  <a:srgbClr val="FFC000"/>
                </a:solidFill>
              </a:rPr>
              <a:t>de </a:t>
            </a:r>
            <a:r>
              <a:rPr lang="fr-CA" sz="1700" dirty="0" err="1" smtClean="0">
                <a:solidFill>
                  <a:srgbClr val="FFC000"/>
                </a:solidFill>
              </a:rPr>
              <a:t>Varian-Agilent</a:t>
            </a:r>
            <a:endParaRPr lang="fr-CA" sz="1700" dirty="0" smtClean="0">
              <a:solidFill>
                <a:srgbClr val="FFC000"/>
              </a:solidFill>
            </a:endParaRPr>
          </a:p>
          <a:p>
            <a:pPr algn="l">
              <a:tabLst>
                <a:tab pos="265113" algn="l"/>
                <a:tab pos="361950" algn="l"/>
              </a:tabLst>
            </a:pPr>
            <a:r>
              <a:rPr lang="fr-CA" sz="1700" dirty="0">
                <a:solidFill>
                  <a:srgbClr val="FFC000"/>
                </a:solidFill>
              </a:rPr>
              <a:t>	</a:t>
            </a:r>
            <a:r>
              <a:rPr lang="fr-CA" sz="1700" dirty="0" smtClean="0">
                <a:solidFill>
                  <a:srgbClr val="FFC000"/>
                </a:solidFill>
              </a:rPr>
              <a:t>  Spectrophotomètre UV-Visible </a:t>
            </a:r>
            <a:r>
              <a:rPr lang="fr-CA" sz="1700" b="1" dirty="0" smtClean="0">
                <a:solidFill>
                  <a:srgbClr val="FFC000"/>
                </a:solidFill>
              </a:rPr>
              <a:t>Cary 300  </a:t>
            </a:r>
            <a:r>
              <a:rPr lang="fr-CA" sz="1700" dirty="0">
                <a:solidFill>
                  <a:srgbClr val="FFC000"/>
                </a:solidFill>
              </a:rPr>
              <a:t>de </a:t>
            </a:r>
            <a:r>
              <a:rPr lang="fr-CA" sz="1700" dirty="0" err="1" smtClean="0">
                <a:solidFill>
                  <a:srgbClr val="FFC000"/>
                </a:solidFill>
              </a:rPr>
              <a:t>Varian-Agilent</a:t>
            </a:r>
            <a:endParaRPr lang="fr-CA" sz="1700" dirty="0" smtClean="0">
              <a:solidFill>
                <a:srgbClr val="FFC000"/>
              </a:solidFill>
            </a:endParaRPr>
          </a:p>
          <a:p>
            <a:pPr algn="l">
              <a:tabLst>
                <a:tab pos="265113" algn="l"/>
                <a:tab pos="361950" algn="l"/>
              </a:tabLst>
            </a:pPr>
            <a:r>
              <a:rPr lang="fr-CA" sz="1700" dirty="0">
                <a:solidFill>
                  <a:srgbClr val="FFC000"/>
                </a:solidFill>
              </a:rPr>
              <a:t>	</a:t>
            </a:r>
          </a:p>
          <a:p>
            <a:pPr algn="l"/>
            <a:r>
              <a:rPr lang="fr-CA" sz="2200" dirty="0" smtClean="0">
                <a:solidFill>
                  <a:srgbClr val="FFC000"/>
                </a:solidFill>
              </a:rPr>
              <a:t>Formation </a:t>
            </a:r>
            <a:r>
              <a:rPr lang="fr-CA" sz="2200" dirty="0">
                <a:solidFill>
                  <a:srgbClr val="FFC000"/>
                </a:solidFill>
              </a:rPr>
              <a:t>obligatoire par Philipe </a:t>
            </a:r>
            <a:r>
              <a:rPr lang="fr-CA" sz="2200" dirty="0" smtClean="0">
                <a:solidFill>
                  <a:srgbClr val="FFC000"/>
                </a:solidFill>
              </a:rPr>
              <a:t>Lampron</a:t>
            </a:r>
          </a:p>
          <a:p>
            <a:pPr algn="l"/>
            <a:r>
              <a:rPr lang="fr-CA" sz="2200" dirty="0" smtClean="0">
                <a:solidFill>
                  <a:srgbClr val="FFC000"/>
                </a:solidFill>
                <a:hlinkClick r:id="rId2"/>
              </a:rPr>
              <a:t>p.lampron@umontreal.ca</a:t>
            </a:r>
            <a:r>
              <a:rPr lang="fr-CA" sz="2200" dirty="0" smtClean="0">
                <a:solidFill>
                  <a:srgbClr val="FFC000"/>
                </a:solidFill>
              </a:rPr>
              <a:t> </a:t>
            </a:r>
          </a:p>
          <a:p>
            <a:pPr algn="l"/>
            <a:r>
              <a:rPr lang="fr-CA" sz="2200" dirty="0" smtClean="0">
                <a:solidFill>
                  <a:srgbClr val="FFC000"/>
                </a:solidFill>
              </a:rPr>
              <a:t>local B-312 </a:t>
            </a:r>
            <a:r>
              <a:rPr lang="fr-CA" sz="2200" dirty="0">
                <a:solidFill>
                  <a:srgbClr val="FFC000"/>
                </a:solidFill>
              </a:rPr>
              <a:t>tel </a:t>
            </a:r>
            <a:r>
              <a:rPr lang="fr-CA" sz="2200" dirty="0" smtClean="0">
                <a:solidFill>
                  <a:srgbClr val="FFC000"/>
                </a:solidFill>
              </a:rPr>
              <a:t>5560</a:t>
            </a:r>
            <a:endParaRPr lang="fr-CA" sz="2200" dirty="0">
              <a:solidFill>
                <a:srgbClr val="FFC000"/>
              </a:solidFill>
            </a:endParaRPr>
          </a:p>
          <a:p>
            <a:pPr algn="l"/>
            <a:endParaRPr lang="fr-CA" dirty="0">
              <a:solidFill>
                <a:srgbClr val="FFC000"/>
              </a:solidFill>
            </a:endParaRPr>
          </a:p>
          <a:p>
            <a:pPr algn="l"/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514600" y="764704"/>
            <a:ext cx="4114800" cy="701040"/>
          </a:xfrm>
        </p:spPr>
        <p:txBody>
          <a:bodyPr/>
          <a:lstStyle/>
          <a:p>
            <a:r>
              <a:rPr lang="fr-CA" dirty="0" err="1" smtClean="0"/>
              <a:t>ProtÉomique</a:t>
            </a:r>
            <a:r>
              <a:rPr lang="fr-CA" dirty="0" smtClean="0"/>
              <a:t> </a:t>
            </a:r>
            <a:r>
              <a:rPr lang="fr-CA" dirty="0" smtClean="0"/>
              <a:t>et spectroscopie</a:t>
            </a:r>
            <a:endParaRPr lang="fr-CA" dirty="0"/>
          </a:p>
        </p:txBody>
      </p:sp>
      <p:grpSp>
        <p:nvGrpSpPr>
          <p:cNvPr id="5" name="Groupe 4"/>
          <p:cNvGrpSpPr/>
          <p:nvPr/>
        </p:nvGrpSpPr>
        <p:grpSpPr>
          <a:xfrm>
            <a:off x="7126300" y="5977842"/>
            <a:ext cx="1944216" cy="572522"/>
            <a:chOff x="475926" y="5795461"/>
            <a:chExt cx="2352676" cy="572522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24" t="15714" r="50774" b="82092"/>
            <a:stretch/>
          </p:blipFill>
          <p:spPr bwMode="auto">
            <a:xfrm>
              <a:off x="475926" y="5795461"/>
              <a:ext cx="2352675" cy="219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24" t="40275" r="50774" b="56339"/>
            <a:stretch/>
          </p:blipFill>
          <p:spPr bwMode="auto">
            <a:xfrm>
              <a:off x="475927" y="6029325"/>
              <a:ext cx="2352675" cy="338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 descr="T:\Appareil départemental\Général\Photos appareils 2015 MV\Plateforme Protéomique\PCR_LightCycler480_2015_11_app_1372a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984" y="1645648"/>
            <a:ext cx="1752848" cy="904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T:\Appareil départemental\Général\Photos appareils 2015 MV\Plateforme Protéomique\PCR_LightCycler96_2015_11_app_1370a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80120" cy="143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:\Appareil départemental\Général\Photos appareils 2015 MV\Plateforme Spectroscopie\Spectro_Varian_Cary300_2015_11_app_1622s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659" y="4557781"/>
            <a:ext cx="2007302" cy="1143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 descr="T:\Appareil départemental\Général\Photos appareils 2015 MV\Plateforme Spectroscopie\Spectro_Varian_CaryEclipse_2015_11_app_1613s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659" y="104105"/>
            <a:ext cx="2025837" cy="102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8"/>
          <a:srcRect l="16250" t="11120" r="71150" b="77360"/>
          <a:stretch/>
        </p:blipFill>
        <p:spPr>
          <a:xfrm>
            <a:off x="7001737" y="2975229"/>
            <a:ext cx="2016224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7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457200" y="1628800"/>
            <a:ext cx="8291264" cy="4896544"/>
          </a:xfrm>
        </p:spPr>
        <p:txBody>
          <a:bodyPr/>
          <a:lstStyle/>
          <a:p>
            <a:pPr lvl="0" algn="l">
              <a:buClr>
                <a:srgbClr val="6F6F74"/>
              </a:buClr>
            </a:pPr>
            <a:r>
              <a:rPr lang="fr-CA" dirty="0">
                <a:solidFill>
                  <a:srgbClr val="FFC000"/>
                </a:solidFill>
              </a:rPr>
              <a:t>Plateforme d’ultracentrifugation </a:t>
            </a:r>
            <a:endParaRPr lang="fr-CA" dirty="0" smtClean="0">
              <a:solidFill>
                <a:srgbClr val="FFC000"/>
              </a:solidFill>
            </a:endParaRPr>
          </a:p>
          <a:p>
            <a:pPr lvl="0" algn="l">
              <a:buClr>
                <a:srgbClr val="6F6F74"/>
              </a:buClr>
            </a:pPr>
            <a:r>
              <a:rPr lang="fr-CA" dirty="0">
                <a:solidFill>
                  <a:srgbClr val="FFC000"/>
                </a:solidFill>
              </a:rPr>
              <a:t>	</a:t>
            </a:r>
            <a:r>
              <a:rPr lang="fr-CA" sz="1600" dirty="0" smtClean="0">
                <a:solidFill>
                  <a:srgbClr val="FFC000"/>
                </a:solidFill>
              </a:rPr>
              <a:t>Ultracentrifugeuse </a:t>
            </a:r>
            <a:r>
              <a:rPr lang="fr-CA" sz="1600" b="1" dirty="0" err="1" smtClean="0">
                <a:solidFill>
                  <a:srgbClr val="FFC000"/>
                </a:solidFill>
              </a:rPr>
              <a:t>Beckman</a:t>
            </a:r>
            <a:r>
              <a:rPr lang="fr-CA" sz="1600" b="1" dirty="0" smtClean="0">
                <a:solidFill>
                  <a:srgbClr val="FFC000"/>
                </a:solidFill>
              </a:rPr>
              <a:t> L8-70M</a:t>
            </a:r>
          </a:p>
          <a:p>
            <a:pPr lvl="0" algn="l">
              <a:buClr>
                <a:srgbClr val="6F6F74"/>
              </a:buClr>
            </a:pPr>
            <a:r>
              <a:rPr lang="fr-CA" sz="1600" dirty="0">
                <a:solidFill>
                  <a:srgbClr val="FFC000"/>
                </a:solidFill>
              </a:rPr>
              <a:t>	</a:t>
            </a:r>
            <a:r>
              <a:rPr lang="fr-CA" sz="1600" dirty="0" smtClean="0">
                <a:solidFill>
                  <a:srgbClr val="FFC000"/>
                </a:solidFill>
              </a:rPr>
              <a:t>Ultracentrifugeuse </a:t>
            </a:r>
            <a:r>
              <a:rPr lang="fr-CA" sz="1600" b="1" dirty="0" err="1" smtClean="0">
                <a:solidFill>
                  <a:srgbClr val="FFC000"/>
                </a:solidFill>
              </a:rPr>
              <a:t>Sorvall</a:t>
            </a:r>
            <a:r>
              <a:rPr lang="fr-CA" sz="1600" b="1" dirty="0" smtClean="0">
                <a:solidFill>
                  <a:srgbClr val="FFC000"/>
                </a:solidFill>
              </a:rPr>
              <a:t> Thermo </a:t>
            </a:r>
            <a:r>
              <a:rPr lang="fr-CA" sz="1600" b="1" dirty="0" err="1" smtClean="0">
                <a:solidFill>
                  <a:srgbClr val="FFC000"/>
                </a:solidFill>
              </a:rPr>
              <a:t>Discovery</a:t>
            </a:r>
            <a:r>
              <a:rPr lang="fr-CA" sz="1600" b="1" dirty="0" smtClean="0">
                <a:solidFill>
                  <a:srgbClr val="FFC000"/>
                </a:solidFill>
              </a:rPr>
              <a:t> 100SE</a:t>
            </a:r>
          </a:p>
          <a:p>
            <a:pPr lvl="0" algn="l">
              <a:buClr>
                <a:srgbClr val="6F6F74"/>
              </a:buClr>
            </a:pPr>
            <a:r>
              <a:rPr lang="fr-CA" sz="1600" dirty="0">
                <a:solidFill>
                  <a:srgbClr val="FFC000"/>
                </a:solidFill>
              </a:rPr>
              <a:t>	Micro-ultracentrifugeuse </a:t>
            </a:r>
            <a:r>
              <a:rPr lang="fr-CA" sz="1600" b="1" dirty="0" err="1" smtClean="0">
                <a:solidFill>
                  <a:srgbClr val="FFC000"/>
                </a:solidFill>
              </a:rPr>
              <a:t>Sorvall</a:t>
            </a:r>
            <a:r>
              <a:rPr lang="fr-CA" sz="1600" b="1" dirty="0" smtClean="0">
                <a:solidFill>
                  <a:srgbClr val="FFC000"/>
                </a:solidFill>
              </a:rPr>
              <a:t> </a:t>
            </a:r>
            <a:r>
              <a:rPr lang="fr-CA" sz="1600" b="1" dirty="0" err="1" smtClean="0">
                <a:solidFill>
                  <a:srgbClr val="FFC000"/>
                </a:solidFill>
              </a:rPr>
              <a:t>Discovery</a:t>
            </a:r>
            <a:r>
              <a:rPr lang="fr-CA" sz="1600" b="1" dirty="0" smtClean="0">
                <a:solidFill>
                  <a:srgbClr val="FFC000"/>
                </a:solidFill>
              </a:rPr>
              <a:t> </a:t>
            </a:r>
            <a:r>
              <a:rPr lang="fr-CA" sz="1600" b="1" dirty="0">
                <a:solidFill>
                  <a:srgbClr val="FFC000"/>
                </a:solidFill>
              </a:rPr>
              <a:t>M-150</a:t>
            </a:r>
          </a:p>
          <a:p>
            <a:pPr algn="l">
              <a:buClr>
                <a:srgbClr val="6F6F74"/>
              </a:buClr>
            </a:pPr>
            <a:r>
              <a:rPr lang="fr-CA" sz="1600" dirty="0">
                <a:solidFill>
                  <a:srgbClr val="FFC000"/>
                </a:solidFill>
              </a:rPr>
              <a:t>	Ultracentrifugeuse </a:t>
            </a:r>
            <a:r>
              <a:rPr lang="fr-CA" sz="1600" b="1" dirty="0" err="1">
                <a:solidFill>
                  <a:srgbClr val="FFC000"/>
                </a:solidFill>
              </a:rPr>
              <a:t>Sorvall</a:t>
            </a:r>
            <a:r>
              <a:rPr lang="fr-CA" sz="1600" b="1" dirty="0">
                <a:solidFill>
                  <a:srgbClr val="FFC000"/>
                </a:solidFill>
              </a:rPr>
              <a:t> Thermo WX90</a:t>
            </a:r>
          </a:p>
          <a:p>
            <a:pPr lvl="0" algn="l">
              <a:buClr>
                <a:srgbClr val="6F6F74"/>
              </a:buClr>
            </a:pPr>
            <a:r>
              <a:rPr lang="fr-CA" sz="1600" dirty="0">
                <a:solidFill>
                  <a:srgbClr val="FFC000"/>
                </a:solidFill>
              </a:rPr>
              <a:t>	</a:t>
            </a:r>
            <a:r>
              <a:rPr lang="fr-CA" sz="1600" dirty="0" smtClean="0">
                <a:solidFill>
                  <a:srgbClr val="FFC000"/>
                </a:solidFill>
              </a:rPr>
              <a:t>Ultracentrifugeuse </a:t>
            </a:r>
            <a:r>
              <a:rPr lang="fr-CA" sz="1600" b="1" dirty="0" err="1">
                <a:solidFill>
                  <a:srgbClr val="FFC000"/>
                </a:solidFill>
              </a:rPr>
              <a:t>Sorvall</a:t>
            </a:r>
            <a:r>
              <a:rPr lang="fr-CA" sz="1600" b="1" dirty="0">
                <a:solidFill>
                  <a:srgbClr val="FFC000"/>
                </a:solidFill>
              </a:rPr>
              <a:t> Thermo </a:t>
            </a:r>
            <a:r>
              <a:rPr lang="fr-CA" sz="1600" b="1" dirty="0" smtClean="0">
                <a:solidFill>
                  <a:srgbClr val="FFC000"/>
                </a:solidFill>
              </a:rPr>
              <a:t>WX100</a:t>
            </a:r>
            <a:r>
              <a:rPr lang="fr-CA" sz="1600" dirty="0" smtClean="0">
                <a:solidFill>
                  <a:srgbClr val="FFC000"/>
                </a:solidFill>
              </a:rPr>
              <a:t> (grise)</a:t>
            </a:r>
          </a:p>
          <a:p>
            <a:pPr lvl="0" algn="l">
              <a:buClr>
                <a:srgbClr val="6F6F74"/>
              </a:buClr>
            </a:pPr>
            <a:r>
              <a:rPr lang="fr-CA" sz="1600" dirty="0">
                <a:solidFill>
                  <a:srgbClr val="FFC000"/>
                </a:solidFill>
              </a:rPr>
              <a:t>	</a:t>
            </a:r>
            <a:endParaRPr lang="fr-CA" sz="1400" dirty="0" smtClean="0">
              <a:solidFill>
                <a:srgbClr val="FFC000"/>
              </a:solidFill>
            </a:endParaRPr>
          </a:p>
          <a:p>
            <a:pPr lvl="0" algn="l">
              <a:buClr>
                <a:srgbClr val="6F6F74"/>
              </a:buClr>
            </a:pPr>
            <a:r>
              <a:rPr lang="fr-CA" dirty="0" smtClean="0">
                <a:solidFill>
                  <a:srgbClr val="FFC000"/>
                </a:solidFill>
              </a:rPr>
              <a:t>Les rotors sont décrits sur le site du département</a:t>
            </a:r>
          </a:p>
          <a:p>
            <a:pPr algn="l">
              <a:buClr>
                <a:srgbClr val="6F6F74"/>
              </a:buClr>
            </a:pPr>
            <a:endParaRPr lang="fr-CA" dirty="0" smtClean="0">
              <a:solidFill>
                <a:srgbClr val="FFC000"/>
              </a:solidFill>
            </a:endParaRPr>
          </a:p>
          <a:p>
            <a:pPr algn="l">
              <a:buClr>
                <a:srgbClr val="6F6F74"/>
              </a:buClr>
            </a:pPr>
            <a:r>
              <a:rPr lang="fr-CA" dirty="0" smtClean="0">
                <a:solidFill>
                  <a:srgbClr val="FFC000"/>
                </a:solidFill>
              </a:rPr>
              <a:t>                                  Formation </a:t>
            </a:r>
            <a:r>
              <a:rPr lang="fr-CA" dirty="0">
                <a:solidFill>
                  <a:srgbClr val="FFC000"/>
                </a:solidFill>
              </a:rPr>
              <a:t>obligatoire </a:t>
            </a:r>
            <a:endParaRPr lang="fr-CA" dirty="0" smtClean="0">
              <a:solidFill>
                <a:srgbClr val="FFC000"/>
              </a:solidFill>
            </a:endParaRPr>
          </a:p>
          <a:p>
            <a:pPr algn="l">
              <a:buClr>
                <a:srgbClr val="6F6F74"/>
              </a:buClr>
            </a:pPr>
            <a:r>
              <a:rPr lang="fr-CA" dirty="0">
                <a:solidFill>
                  <a:srgbClr val="FFC000"/>
                </a:solidFill>
              </a:rPr>
              <a:t> </a:t>
            </a:r>
            <a:r>
              <a:rPr lang="fr-CA" dirty="0" smtClean="0">
                <a:solidFill>
                  <a:srgbClr val="FFC000"/>
                </a:solidFill>
              </a:rPr>
              <a:t>                                 par </a:t>
            </a:r>
            <a:r>
              <a:rPr lang="fr-CA" dirty="0">
                <a:solidFill>
                  <a:srgbClr val="FFC000"/>
                </a:solidFill>
              </a:rPr>
              <a:t>Louise </a:t>
            </a:r>
            <a:r>
              <a:rPr lang="fr-CA" dirty="0" smtClean="0">
                <a:solidFill>
                  <a:srgbClr val="FFC000"/>
                </a:solidFill>
              </a:rPr>
              <a:t>Cournoyer</a:t>
            </a:r>
          </a:p>
          <a:p>
            <a:pPr algn="l">
              <a:buClr>
                <a:srgbClr val="6F6F74"/>
              </a:buClr>
            </a:pPr>
            <a:r>
              <a:rPr lang="fr-CA" dirty="0" smtClean="0">
                <a:solidFill>
                  <a:srgbClr val="FFC000"/>
                </a:solidFill>
              </a:rPr>
              <a:t>		       </a:t>
            </a:r>
            <a:r>
              <a:rPr lang="fr-CA" dirty="0" smtClean="0">
                <a:solidFill>
                  <a:srgbClr val="FFC000"/>
                </a:solidFill>
                <a:hlinkClick r:id="rId2"/>
              </a:rPr>
              <a:t>louise.cournoyer@umontreal.ca</a:t>
            </a:r>
            <a:endParaRPr lang="fr-CA" dirty="0">
              <a:solidFill>
                <a:srgbClr val="FFC000"/>
              </a:solidFill>
            </a:endParaRPr>
          </a:p>
          <a:p>
            <a:pPr algn="l">
              <a:buClr>
                <a:srgbClr val="6F6F74"/>
              </a:buClr>
            </a:pPr>
            <a:r>
              <a:rPr lang="fr-CA" dirty="0" smtClean="0">
                <a:solidFill>
                  <a:srgbClr val="FFC000"/>
                </a:solidFill>
              </a:rPr>
              <a:t>		       local G-335 </a:t>
            </a:r>
            <a:r>
              <a:rPr lang="fr-CA" dirty="0">
                <a:solidFill>
                  <a:srgbClr val="FFC000"/>
                </a:solidFill>
              </a:rPr>
              <a:t>tel </a:t>
            </a:r>
            <a:r>
              <a:rPr lang="fr-CA" dirty="0" smtClean="0">
                <a:solidFill>
                  <a:srgbClr val="FFC000"/>
                </a:solidFill>
              </a:rPr>
              <a:t>4813</a:t>
            </a:r>
            <a:endParaRPr lang="fr-CA" dirty="0">
              <a:solidFill>
                <a:srgbClr val="FFC000"/>
              </a:solidFill>
            </a:endParaRPr>
          </a:p>
          <a:p>
            <a:pPr algn="l">
              <a:buClr>
                <a:srgbClr val="6F6F74"/>
              </a:buClr>
            </a:pPr>
            <a:endParaRPr lang="fr-CA" dirty="0">
              <a:solidFill>
                <a:srgbClr val="FFFFFF"/>
              </a:solidFill>
            </a:endParaRPr>
          </a:p>
          <a:p>
            <a:pPr lvl="0" algn="l">
              <a:buClr>
                <a:srgbClr val="6F6F74"/>
              </a:buClr>
            </a:pPr>
            <a:endParaRPr lang="fr-CA" dirty="0">
              <a:solidFill>
                <a:srgbClr val="FFFFFF"/>
              </a:solidFill>
            </a:endParaRPr>
          </a:p>
          <a:p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514600" y="764704"/>
            <a:ext cx="4114800" cy="701040"/>
          </a:xfrm>
        </p:spPr>
        <p:txBody>
          <a:bodyPr/>
          <a:lstStyle/>
          <a:p>
            <a:r>
              <a:rPr lang="fr-CA" dirty="0" smtClean="0"/>
              <a:t>Ultracentrifugeuses et rotors</a:t>
            </a:r>
            <a:endParaRPr lang="fr-CA" dirty="0"/>
          </a:p>
        </p:txBody>
      </p:sp>
      <p:pic>
        <p:nvPicPr>
          <p:cNvPr id="3074" name="Picture 2" descr="T:\Appareil départemental\Général\Photos appareils 2015 MV\Plateforme de centrifugation\ThermoSorval_WXultra90_2015_11_app_1328a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395984" cy="1324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T:\Appareil départemental\Général\Photos appareils 2015 MV\Plateforme de centrifugation\Sorvall_M150_SE_2015_11_app_165a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91341"/>
            <a:ext cx="964097" cy="1581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 descr="T:\Appareil départemental\Général\Photos appareils 2015 MV\Plateforme de centrifugation\2015_11_appareil_191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2" y="4584612"/>
            <a:ext cx="2415240" cy="1719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/>
          <a:srcRect l="16250" t="11121" r="71150" b="55040"/>
          <a:stretch/>
        </p:blipFill>
        <p:spPr>
          <a:xfrm>
            <a:off x="6732239" y="2204864"/>
            <a:ext cx="2359411" cy="3960440"/>
          </a:xfrm>
          <a:prstGeom prst="rect">
            <a:avLst/>
          </a:prstGeom>
        </p:spPr>
      </p:pic>
      <p:pic>
        <p:nvPicPr>
          <p:cNvPr id="1028" name="Picture 4" descr="http://i.ebayimg.com/00/s/MTE4MFgxMDcy/$T2eC16Z,%21ygE9s7HJ-StBQZnopkYPQ%7E%7E60_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770" y="3878461"/>
            <a:ext cx="682638" cy="75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0.gstatic.com/images?q=tbn:ANd9GcS9VTlf3nHCu2wftVPr8IhSFjSwy8nMN0_mN-9XUqloq5urGnnJ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813" y="2741697"/>
            <a:ext cx="708315" cy="93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24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4294967295"/>
          </p:nvPr>
        </p:nvSpPr>
        <p:spPr>
          <a:xfrm>
            <a:off x="395536" y="1628800"/>
            <a:ext cx="8229600" cy="5040560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Aft>
                <a:spcPts val="1000"/>
              </a:spcAft>
              <a:buFont typeface="Arial" pitchFamily="34" charset="0"/>
              <a:buChar char="•"/>
            </a:pPr>
            <a:endParaRPr lang="fr-CA" sz="2800" dirty="0" smtClean="0"/>
          </a:p>
          <a:p>
            <a:pPr marL="342900" indent="-342900" algn="l">
              <a:spcAft>
                <a:spcPts val="1000"/>
              </a:spcAft>
              <a:buFont typeface="Arial" pitchFamily="34" charset="0"/>
              <a:buChar char="•"/>
            </a:pPr>
            <a:r>
              <a:rPr lang="fr-CA" sz="2800" dirty="0" smtClean="0">
                <a:solidFill>
                  <a:srgbClr val="FFC000"/>
                </a:solidFill>
              </a:rPr>
              <a:t>Accès web tant à l'interne qu’à l’externe de l’UdeM</a:t>
            </a:r>
          </a:p>
          <a:p>
            <a:pPr marL="342900" indent="-342900" algn="l">
              <a:spcAft>
                <a:spcPts val="1000"/>
              </a:spcAft>
              <a:buFont typeface="Arial" pitchFamily="34" charset="0"/>
              <a:buChar char="•"/>
            </a:pPr>
            <a:r>
              <a:rPr lang="fr-CA" sz="1600" dirty="0">
                <a:solidFill>
                  <a:srgbClr val="FFC000"/>
                </a:solidFill>
                <a:hlinkClick r:id="rId2"/>
              </a:rPr>
              <a:t>http://</a:t>
            </a:r>
            <a:r>
              <a:rPr lang="fr-CA" sz="1600" dirty="0" smtClean="0">
                <a:solidFill>
                  <a:srgbClr val="FFC000"/>
                </a:solidFill>
                <a:hlinkClick r:id="rId2"/>
              </a:rPr>
              <a:t>www.biochimie.umontreal.ca/activites-de-recherche/plateformes-scientifiques-bmm</a:t>
            </a:r>
            <a:r>
              <a:rPr lang="fr-CA" sz="2800" dirty="0" smtClean="0">
                <a:solidFill>
                  <a:srgbClr val="FFC000"/>
                </a:solidFill>
                <a:hlinkClick r:id="rId2"/>
              </a:rPr>
              <a:t>/</a:t>
            </a:r>
            <a:endParaRPr lang="fr-CA" sz="2800" dirty="0" smtClean="0">
              <a:solidFill>
                <a:srgbClr val="FFC000"/>
              </a:solidFill>
            </a:endParaRPr>
          </a:p>
          <a:p>
            <a:pPr marL="342900" indent="-342900" algn="l">
              <a:spcAft>
                <a:spcPts val="1000"/>
              </a:spcAft>
              <a:buFont typeface="Arial" pitchFamily="34" charset="0"/>
              <a:buChar char="•"/>
            </a:pPr>
            <a:r>
              <a:rPr lang="fr-CA" sz="2800" dirty="0" smtClean="0">
                <a:solidFill>
                  <a:srgbClr val="FFC000"/>
                </a:solidFill>
              </a:rPr>
              <a:t>Seuls les utilisateurs autorisés (formés) ont la possibilité de réserver les appareils</a:t>
            </a:r>
          </a:p>
          <a:p>
            <a:pPr marL="342900" indent="-342900" algn="l">
              <a:spcAft>
                <a:spcPts val="1000"/>
              </a:spcAft>
              <a:buFont typeface="Arial" pitchFamily="34" charset="0"/>
              <a:buChar char="•"/>
            </a:pPr>
            <a:r>
              <a:rPr lang="fr-CA" sz="2800" dirty="0" smtClean="0">
                <a:solidFill>
                  <a:srgbClr val="FFC000"/>
                </a:solidFill>
              </a:rPr>
              <a:t>Logiciel développé et hébergé à l’</a:t>
            </a:r>
            <a:r>
              <a:rPr lang="fr-CA" sz="2800" i="1" dirty="0" smtClean="0">
                <a:solidFill>
                  <a:srgbClr val="FFC000"/>
                </a:solidFill>
              </a:rPr>
              <a:t>University of Georgia</a:t>
            </a:r>
            <a:endParaRPr lang="fr-CA" sz="2800" dirty="0">
              <a:solidFill>
                <a:srgbClr val="FFC00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FACES </a:t>
            </a:r>
            <a:r>
              <a:rPr lang="fr-CA" dirty="0" err="1" smtClean="0"/>
              <a:t>scheduling</a:t>
            </a:r>
            <a:r>
              <a:rPr lang="fr-CA" dirty="0" smtClean="0"/>
              <a:t> system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7688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457200" y="1916832"/>
            <a:ext cx="8291264" cy="4680520"/>
          </a:xfrm>
        </p:spPr>
        <p:txBody>
          <a:bodyPr>
            <a:noAutofit/>
          </a:bodyPr>
          <a:lstStyle/>
          <a:p>
            <a:pPr algn="l"/>
            <a:r>
              <a:rPr lang="fr-CA" sz="2400" dirty="0" smtClean="0">
                <a:solidFill>
                  <a:srgbClr val="FFC000"/>
                </a:solidFill>
              </a:rPr>
              <a:t>Pour toute demande d’ouverture de compte, veuillez fournir votre adresse de courriel et votre laboratoire d’appartenance à:</a:t>
            </a:r>
          </a:p>
          <a:p>
            <a:pPr lvl="1"/>
            <a:endParaRPr lang="fr-CA" sz="1100" dirty="0" smtClean="0">
              <a:solidFill>
                <a:srgbClr val="FFC000"/>
              </a:solidFill>
            </a:endParaRPr>
          </a:p>
          <a:p>
            <a:pPr lvl="1"/>
            <a:r>
              <a:rPr lang="fr-CA" sz="2000" dirty="0" smtClean="0">
                <a:solidFill>
                  <a:srgbClr val="FFC000"/>
                </a:solidFill>
              </a:rPr>
              <a:t>Monique Vasseur, responsable du système</a:t>
            </a:r>
          </a:p>
          <a:p>
            <a:pPr lvl="1"/>
            <a:r>
              <a:rPr lang="fr-CA" sz="2000" dirty="0" smtClean="0">
                <a:solidFill>
                  <a:srgbClr val="FFC000"/>
                </a:solidFill>
                <a:hlinkClick r:id="rId2"/>
              </a:rPr>
              <a:t>monique.vasseur@umontreal.ca</a:t>
            </a:r>
            <a:r>
              <a:rPr lang="fr-CA" sz="2000" dirty="0">
                <a:solidFill>
                  <a:srgbClr val="FFC000"/>
                </a:solidFill>
              </a:rPr>
              <a:t> </a:t>
            </a:r>
            <a:endParaRPr lang="fr-CA" sz="2000" dirty="0" smtClean="0">
              <a:solidFill>
                <a:srgbClr val="FFC000"/>
              </a:solidFill>
            </a:endParaRPr>
          </a:p>
          <a:p>
            <a:pPr lvl="1"/>
            <a:r>
              <a:rPr lang="fr-CA" sz="2000" dirty="0" smtClean="0">
                <a:solidFill>
                  <a:srgbClr val="FFC000"/>
                </a:solidFill>
              </a:rPr>
              <a:t>Tél.  (514) </a:t>
            </a:r>
            <a:r>
              <a:rPr lang="fr-CA" sz="2000" dirty="0">
                <a:solidFill>
                  <a:srgbClr val="FFC000"/>
                </a:solidFill>
              </a:rPr>
              <a:t>343-6111 </a:t>
            </a:r>
            <a:r>
              <a:rPr lang="fr-CA" sz="2000" dirty="0" smtClean="0">
                <a:solidFill>
                  <a:srgbClr val="FFC000"/>
                </a:solidFill>
              </a:rPr>
              <a:t>poste 5148 </a:t>
            </a:r>
          </a:p>
          <a:p>
            <a:pPr lvl="1"/>
            <a:endParaRPr lang="fr-CA" sz="2000" dirty="0" smtClean="0">
              <a:solidFill>
                <a:srgbClr val="FFC000"/>
              </a:solidFill>
            </a:endParaRPr>
          </a:p>
          <a:p>
            <a:pPr lvl="1"/>
            <a:r>
              <a:rPr lang="fr-CA" sz="2000" dirty="0" smtClean="0">
                <a:solidFill>
                  <a:srgbClr val="FFC000"/>
                </a:solidFill>
              </a:rPr>
              <a:t>En son absence, à Audrey Noël </a:t>
            </a:r>
          </a:p>
          <a:p>
            <a:pPr lvl="1"/>
            <a:r>
              <a:rPr lang="fr-CA" sz="2000" dirty="0">
                <a:solidFill>
                  <a:srgbClr val="FFC000"/>
                </a:solidFill>
                <a:hlinkClick r:id="rId3"/>
              </a:rPr>
              <a:t>a</a:t>
            </a:r>
            <a:r>
              <a:rPr lang="fr-CA" sz="2000" dirty="0" smtClean="0">
                <a:solidFill>
                  <a:srgbClr val="FFC000"/>
                </a:solidFill>
                <a:hlinkClick r:id="rId3"/>
              </a:rPr>
              <a:t>udrey.noel@umontreal.ca</a:t>
            </a:r>
            <a:endParaRPr lang="fr-CA" sz="2000" dirty="0" smtClean="0">
              <a:solidFill>
                <a:srgbClr val="FFC000"/>
              </a:solidFill>
            </a:endParaRPr>
          </a:p>
          <a:p>
            <a:pPr lvl="1"/>
            <a:r>
              <a:rPr lang="fr-CA" sz="2000" dirty="0" smtClean="0">
                <a:solidFill>
                  <a:srgbClr val="FFC000"/>
                </a:solidFill>
              </a:rPr>
              <a:t>Tél.  (514) 343-6111 poste 42529</a:t>
            </a:r>
          </a:p>
          <a:p>
            <a:pPr marL="448056" lvl="1" indent="0" algn="l">
              <a:buNone/>
            </a:pPr>
            <a:r>
              <a:rPr lang="fr-CA" sz="2000" dirty="0"/>
              <a:t>	</a:t>
            </a:r>
            <a:endParaRPr lang="fr-CA" sz="2000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Demande d’accès à la réservation en ligne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5834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1" t="14103" r="24134" b="32693"/>
          <a:stretch/>
        </p:blipFill>
        <p:spPr bwMode="auto">
          <a:xfrm>
            <a:off x="323528" y="1412776"/>
            <a:ext cx="8496944" cy="5289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514600" y="260648"/>
            <a:ext cx="4114800" cy="701040"/>
          </a:xfrm>
        </p:spPr>
        <p:txBody>
          <a:bodyPr/>
          <a:lstStyle/>
          <a:p>
            <a:r>
              <a:rPr lang="fr-CA" dirty="0" smtClean="0"/>
              <a:t>Lien sur la page web du département de biochimie</a:t>
            </a:r>
            <a:endParaRPr lang="fr-CA" dirty="0"/>
          </a:p>
        </p:txBody>
      </p:sp>
      <p:sp>
        <p:nvSpPr>
          <p:cNvPr id="2" name="Rectangle 1"/>
          <p:cNvSpPr/>
          <p:nvPr/>
        </p:nvSpPr>
        <p:spPr>
          <a:xfrm>
            <a:off x="3491880" y="4293096"/>
            <a:ext cx="1584176" cy="288032"/>
          </a:xfrm>
          <a:prstGeom prst="rect">
            <a:avLst/>
          </a:prstGeom>
          <a:solidFill>
            <a:srgbClr val="FFCC00">
              <a:alpha val="18824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0984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5697</TotalTime>
  <Words>555</Words>
  <Application>Microsoft Office PowerPoint</Application>
  <PresentationFormat>Affichage à l'écran (4:3)</PresentationFormat>
  <Paragraphs>154</Paragraphs>
  <Slides>24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Consolas</vt:lpstr>
      <vt:lpstr>Constantia</vt:lpstr>
      <vt:lpstr>Garamond</vt:lpstr>
      <vt:lpstr>Tahoma</vt:lpstr>
      <vt:lpstr>Times New Roman</vt:lpstr>
      <vt:lpstr>Tunga</vt:lpstr>
      <vt:lpstr>BlackTie</vt:lpstr>
      <vt:lpstr>FACES: Logiciel de réservation en ligne</vt:lpstr>
      <vt:lpstr>Les plateformes BMM</vt:lpstr>
      <vt:lpstr>Microscopie PHOTONIQUE</vt:lpstr>
      <vt:lpstr>cristallographie</vt:lpstr>
      <vt:lpstr>ProtÉomique et spectroscopie</vt:lpstr>
      <vt:lpstr>Ultracentrifugeuses et rotors</vt:lpstr>
      <vt:lpstr>FACES scheduling system</vt:lpstr>
      <vt:lpstr>Demande d’accès à la réservation en ligne</vt:lpstr>
      <vt:lpstr>Lien sur la page web du département de biochimie</vt:lpstr>
      <vt:lpstr>Présentation PowerPoint</vt:lpstr>
      <vt:lpstr>INFORMATIONS PAR PLATEFORME</vt:lpstr>
      <vt:lpstr>FACES – Page d’accueil</vt:lpstr>
      <vt:lpstr>FACES – Courriel fournissant votre login  et mot de passe temporaire</vt:lpstr>
      <vt:lpstr>FACES  - Une fois connecté…</vt:lpstr>
      <vt:lpstr>FACES -  mot de passe oublié</vt:lpstr>
      <vt:lpstr>Faces -  Choisir un appareil</vt:lpstr>
      <vt:lpstr>Calendrier de réservation</vt:lpstr>
      <vt:lpstr>Confirmation/annulation de  votre réservation</vt:lpstr>
      <vt:lpstr>Laisser un message  à tous les autres utilisateurs</vt:lpstr>
      <vt:lpstr>Voir qui a déjà réservé</vt:lpstr>
      <vt:lpstr>Voir tous les détails  d’une réservation</vt:lpstr>
      <vt:lpstr>envoyer un message  à celui qui a réservé</vt:lpstr>
      <vt:lpstr>Annuler votre RÉSERVATION</vt:lpstr>
      <vt:lpstr>Commentaires?</vt:lpstr>
    </vt:vector>
  </TitlesOfParts>
  <Company>Université de Montréal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Logiciels de réservation en ligne</dc:title>
  <dc:creator>p0657715</dc:creator>
  <cp:lastModifiedBy>Vasseur Monique</cp:lastModifiedBy>
  <cp:revision>151</cp:revision>
  <dcterms:created xsi:type="dcterms:W3CDTF">2011-05-11T19:00:33Z</dcterms:created>
  <dcterms:modified xsi:type="dcterms:W3CDTF">2016-05-26T15:11:33Z</dcterms:modified>
</cp:coreProperties>
</file>