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3"/>
  </p:notesMasterIdLst>
  <p:sldIdLst>
    <p:sldId id="256" r:id="rId2"/>
    <p:sldId id="321" r:id="rId3"/>
    <p:sldId id="317" r:id="rId4"/>
    <p:sldId id="312" r:id="rId5"/>
    <p:sldId id="318" r:id="rId6"/>
    <p:sldId id="314" r:id="rId7"/>
    <p:sldId id="275" r:id="rId8"/>
    <p:sldId id="271" r:id="rId9"/>
    <p:sldId id="324" r:id="rId10"/>
    <p:sldId id="323" r:id="rId11"/>
    <p:sldId id="291" r:id="rId12"/>
    <p:sldId id="277" r:id="rId13"/>
    <p:sldId id="295" r:id="rId14"/>
    <p:sldId id="297" r:id="rId15"/>
    <p:sldId id="262" r:id="rId16"/>
    <p:sldId id="267" r:id="rId17"/>
    <p:sldId id="302" r:id="rId18"/>
    <p:sldId id="305" r:id="rId19"/>
    <p:sldId id="308" r:id="rId20"/>
    <p:sldId id="286" r:id="rId21"/>
    <p:sldId id="283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43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7" autoAdjust="0"/>
    <p:restoredTop sz="97160" autoAdjust="0"/>
  </p:normalViewPr>
  <p:slideViewPr>
    <p:cSldViewPr>
      <p:cViewPr varScale="1">
        <p:scale>
          <a:sx n="95" d="100"/>
          <a:sy n="95" d="100"/>
        </p:scale>
        <p:origin x="-90" y="-1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6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33379-D400-4422-8345-667FE175C319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773FE-C490-4E10-BA81-D408CF99399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250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773FE-C490-4E10-BA81-D408CF993990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37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79011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838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880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7035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249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114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891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4893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311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165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857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401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155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851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708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564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291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BCBDF0-ABF1-4A88-A9FC-A89ED1743516}" type="datetimeFigureOut">
              <a:rPr lang="fr-CA" smtClean="0"/>
              <a:pPr/>
              <a:t>2016-10-25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68BCD9-2A0C-4F4F-8F51-F805719BE552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701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monique.vasseur@umontreal.ca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Monique.vasseur@umontreal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benoit.bessette@umontreal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hyperlink" Target="mailto:p.lampron@umontreal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hyperlink" Target="mailto:louise.cournoyer@umontreal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chimie.umontreal.ca/activites-de-recherche/plateformes-scientifique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udrey.noel@umontreal.ca" TargetMode="External"/><Relationship Id="rId2" Type="http://schemas.openxmlformats.org/officeDocument/2006/relationships/hyperlink" Target="mailto:monique.vasseur@umontreal.c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75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FACES: </a:t>
            </a:r>
            <a:b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Logiciel de réservation en ligne</a:t>
            </a:r>
            <a:b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fr-CA" sz="4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fr-CA" sz="4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79712" y="4402666"/>
            <a:ext cx="6707089" cy="1364531"/>
          </a:xfrm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chemeClr val="bg1"/>
                </a:solidFill>
              </a:rPr>
              <a:t>Les plateformes </a:t>
            </a:r>
            <a:r>
              <a:rPr lang="fr-CA" sz="2800" b="1" dirty="0" smtClean="0">
                <a:solidFill>
                  <a:schemeClr val="bg1"/>
                </a:solidFill>
              </a:rPr>
              <a:t>BMM </a:t>
            </a:r>
          </a:p>
          <a:p>
            <a:r>
              <a:rPr lang="fr-CA" sz="2800" b="1" dirty="0">
                <a:solidFill>
                  <a:schemeClr val="bg1"/>
                </a:solidFill>
              </a:rPr>
              <a:t>G</a:t>
            </a:r>
            <a:r>
              <a:rPr lang="fr-CA" sz="2800" b="1" dirty="0" smtClean="0">
                <a:solidFill>
                  <a:schemeClr val="bg1"/>
                </a:solidFill>
              </a:rPr>
              <a:t>roupe BISTROP </a:t>
            </a:r>
            <a:endParaRPr lang="fr-CA" sz="2800" b="1" dirty="0">
              <a:solidFill>
                <a:schemeClr val="bg1"/>
              </a:solidFill>
            </a:endParaRPr>
          </a:p>
          <a:p>
            <a:endParaRPr lang="fr-CA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71800" y="6453336"/>
            <a:ext cx="6248400" cy="29210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fr-CA" sz="1200" b="1" dirty="0" smtClean="0">
                <a:solidFill>
                  <a:schemeClr val="bg1"/>
                </a:solidFill>
              </a:rPr>
              <a:t>     </a:t>
            </a:r>
            <a:r>
              <a:rPr lang="fr-CA" sz="3600" b="1" dirty="0" smtClean="0">
                <a:solidFill>
                  <a:schemeClr val="bg1"/>
                </a:solidFill>
              </a:rPr>
              <a:t>Auteures: Monique Vasseur, Audrey Noël et Louise Cournoyer</a:t>
            </a:r>
            <a:r>
              <a:rPr lang="fr-CA" sz="3600" b="1" dirty="0" smtClean="0"/>
              <a:t>	</a:t>
            </a:r>
            <a:r>
              <a:rPr lang="fr-CA" sz="3600" b="1" dirty="0" smtClean="0">
                <a:solidFill>
                  <a:schemeClr val="bg1"/>
                </a:solidFill>
              </a:rPr>
              <a:t>                             Guide de l’utilisateur v.2016</a:t>
            </a:r>
            <a:endParaRPr lang="fr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3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279688"/>
            <a:ext cx="7200800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Informations par plateforme</a:t>
            </a:r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6383" t="37758" r="33235" b="15075"/>
          <a:stretch/>
        </p:blipFill>
        <p:spPr>
          <a:xfrm>
            <a:off x="1691680" y="1268760"/>
            <a:ext cx="72008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279688"/>
            <a:ext cx="5755593" cy="701040"/>
          </a:xfr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fr-CA" dirty="0" smtClean="0">
                <a:solidFill>
                  <a:sysClr val="windowText" lastClr="000000"/>
                </a:solidFill>
              </a:rPr>
              <a:t>FACES – Page d’accueil</a:t>
            </a:r>
            <a:endParaRPr lang="fr-CA" dirty="0">
              <a:solidFill>
                <a:sysClr val="windowText" lastClr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14292" y="2492896"/>
            <a:ext cx="4067944" cy="41549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200" b="1" u="sng" dirty="0" smtClean="0"/>
              <a:t>Group</a:t>
            </a:r>
            <a:r>
              <a:rPr lang="fr-CA" sz="2200" b="1" dirty="0" smtClean="0"/>
              <a:t>:  BISTROP</a:t>
            </a:r>
          </a:p>
          <a:p>
            <a:endParaRPr lang="fr-CA" sz="2200" dirty="0" smtClean="0"/>
          </a:p>
          <a:p>
            <a:r>
              <a:rPr lang="fr-CA" sz="2200" b="1" u="sng" dirty="0" smtClean="0"/>
              <a:t>User </a:t>
            </a:r>
            <a:r>
              <a:rPr lang="fr-CA" sz="2200" b="1" u="sng" dirty="0" err="1" smtClean="0"/>
              <a:t>name</a:t>
            </a:r>
            <a:r>
              <a:rPr lang="fr-CA" sz="2200" dirty="0" smtClean="0"/>
              <a:t>: il vous sera fourni par Monique Vasseur ou Audrey Noël, administratrices du groupe BISTROP</a:t>
            </a:r>
          </a:p>
          <a:p>
            <a:endParaRPr lang="fr-CA" sz="2200" dirty="0" smtClean="0"/>
          </a:p>
          <a:p>
            <a:r>
              <a:rPr lang="fr-CA" sz="2200" b="1" u="sng" dirty="0" err="1" smtClean="0"/>
              <a:t>Password</a:t>
            </a:r>
            <a:r>
              <a:rPr lang="fr-CA" sz="2200" b="1" dirty="0" smtClean="0"/>
              <a:t>:</a:t>
            </a:r>
            <a:r>
              <a:rPr lang="fr-CA" sz="2200" dirty="0" smtClean="0"/>
              <a:t>  vous recevrez un courriel vous fournissant un mot de passe temporaire que vous aurez à changer à la première visite sur </a:t>
            </a:r>
            <a:r>
              <a:rPr lang="fr-CA" sz="2200" i="1" dirty="0" smtClean="0"/>
              <a:t>Faces </a:t>
            </a:r>
            <a:r>
              <a:rPr lang="fr-CA" sz="2200" i="1" dirty="0" err="1" smtClean="0"/>
              <a:t>Scheduling</a:t>
            </a:r>
            <a:r>
              <a:rPr lang="fr-CA" sz="2200" i="1" dirty="0" smtClean="0"/>
              <a:t> System</a:t>
            </a:r>
            <a:r>
              <a:rPr lang="fr-CA" sz="2200" dirty="0" smtClean="0"/>
              <a:t> </a:t>
            </a:r>
            <a:endParaRPr lang="fr-CA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r="17718" b="28955"/>
          <a:stretch/>
        </p:blipFill>
        <p:spPr bwMode="auto">
          <a:xfrm>
            <a:off x="961396" y="1628800"/>
            <a:ext cx="3772015" cy="370936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>
            <a:off x="3131840" y="3501008"/>
            <a:ext cx="1782452" cy="1596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131840" y="2690659"/>
            <a:ext cx="1782452" cy="522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131840" y="3356992"/>
            <a:ext cx="1782452" cy="85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6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31840" y="285794"/>
            <a:ext cx="5778434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Une fois connecté…</a:t>
            </a:r>
            <a:endParaRPr lang="fr-CA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99481" y="4431429"/>
            <a:ext cx="7404967" cy="22098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fr-CA" sz="2600" i="1" dirty="0" smtClean="0"/>
              <a:t>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fr-CA" sz="2600" i="1" dirty="0" smtClean="0"/>
              <a:t>News </a:t>
            </a:r>
            <a:r>
              <a:rPr lang="fr-CA" sz="2600" dirty="0" smtClean="0"/>
              <a:t>: les dernières nouvelles des plateformes BMM</a:t>
            </a:r>
            <a:endParaRPr lang="fr-CA" sz="2600" dirty="0"/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/>
              <a:t>Arrêt de disponibilité pour entretien</a:t>
            </a: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/>
              <a:t>Formation de groupe</a:t>
            </a: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/>
              <a:t>Nouveaux équipements</a:t>
            </a:r>
          </a:p>
          <a:p>
            <a:pPr marL="644652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fr-CA" dirty="0" smtClean="0"/>
              <a:t>…</a:t>
            </a:r>
          </a:p>
          <a:p>
            <a:pPr marL="342900" indent="-342900" algn="l">
              <a:buNone/>
            </a:pPr>
            <a:endParaRPr lang="fr-CA" sz="2400" dirty="0" smtClean="0"/>
          </a:p>
        </p:txBody>
      </p:sp>
      <p:sp>
        <p:nvSpPr>
          <p:cNvPr id="11" name="Espace réservé du contenu 1"/>
          <p:cNvSpPr>
            <a:spLocks noGrp="1"/>
          </p:cNvSpPr>
          <p:nvPr>
            <p:ph sz="quarter" idx="4294967295"/>
          </p:nvPr>
        </p:nvSpPr>
        <p:spPr>
          <a:xfrm>
            <a:off x="1115616" y="1404696"/>
            <a:ext cx="6912768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fr-CA" sz="2400" i="1" dirty="0" err="1" smtClean="0"/>
              <a:t>Password</a:t>
            </a:r>
            <a:r>
              <a:rPr lang="fr-CA" sz="2400" dirty="0" smtClean="0"/>
              <a:t> permet de changer votre mot de passe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1" y="2321766"/>
            <a:ext cx="6074460" cy="18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2627784" y="1916832"/>
            <a:ext cx="1953094" cy="953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1835696" y="3005379"/>
            <a:ext cx="2339845" cy="1719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2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31840" y="292178"/>
            <a:ext cx="5760640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Mot de passe oublié</a:t>
            </a:r>
            <a:endParaRPr lang="fr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3747" t="5592" b="27393"/>
          <a:stretch/>
        </p:blipFill>
        <p:spPr bwMode="auto">
          <a:xfrm>
            <a:off x="4564277" y="1569018"/>
            <a:ext cx="438477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-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6" t="11846" r="37056" b="45458"/>
          <a:stretch/>
        </p:blipFill>
        <p:spPr bwMode="auto">
          <a:xfrm>
            <a:off x="675846" y="1586488"/>
            <a:ext cx="3888431" cy="406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211961" y="4149080"/>
            <a:ext cx="4737092" cy="22467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000" dirty="0" smtClean="0"/>
              <a:t>Fournir la même adresse courriel que celle à laquelle vous avez reçu le premier mot de passe temporaire.</a:t>
            </a:r>
          </a:p>
          <a:p>
            <a:endParaRPr lang="fr-CA" sz="2000" dirty="0" smtClean="0"/>
          </a:p>
          <a:p>
            <a:r>
              <a:rPr lang="fr-CA" sz="2000" dirty="0" smtClean="0"/>
              <a:t>Si vous voulez changer d’adresse courriel, contacter  </a:t>
            </a:r>
          </a:p>
          <a:p>
            <a:r>
              <a:rPr lang="fr-CA" sz="2000" dirty="0" smtClean="0"/>
              <a:t>monique.vasseur@umontreal.ca</a:t>
            </a:r>
          </a:p>
        </p:txBody>
      </p:sp>
      <p:sp>
        <p:nvSpPr>
          <p:cNvPr id="7" name="Flèche vers le bas 6"/>
          <p:cNvSpPr/>
          <p:nvPr/>
        </p:nvSpPr>
        <p:spPr>
          <a:xfrm rot="18238734">
            <a:off x="663869" y="4791312"/>
            <a:ext cx="420469" cy="87084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 vers le bas 10"/>
          <p:cNvSpPr/>
          <p:nvPr/>
        </p:nvSpPr>
        <p:spPr>
          <a:xfrm rot="18238734">
            <a:off x="4839849" y="2331146"/>
            <a:ext cx="420469" cy="87084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31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39" y="225747"/>
            <a:ext cx="5760641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Choisir un appareil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971600" y="1412776"/>
            <a:ext cx="7848872" cy="2554545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45000"/>
                  <a:satMod val="220000"/>
                </a:schemeClr>
              </a:gs>
              <a:gs pos="30000">
                <a:schemeClr val="dk1">
                  <a:tint val="61000"/>
                  <a:satMod val="220000"/>
                </a:schemeClr>
              </a:gs>
              <a:gs pos="45000">
                <a:schemeClr val="dk1">
                  <a:tint val="66000"/>
                  <a:satMod val="240000"/>
                </a:schemeClr>
              </a:gs>
              <a:gs pos="55000">
                <a:schemeClr val="dk1">
                  <a:tint val="66000"/>
                  <a:satMod val="220000"/>
                </a:schemeClr>
              </a:gs>
              <a:gs pos="73000">
                <a:schemeClr val="dk1">
                  <a:tint val="61000"/>
                  <a:satMod val="220000"/>
                </a:schemeClr>
              </a:gs>
              <a:gs pos="100000">
                <a:schemeClr val="dk1">
                  <a:tint val="45000"/>
                  <a:satMod val="220000"/>
                </a:schemeClr>
              </a:gs>
            </a:gsLst>
            <a:lin ang="0" scaled="1"/>
            <a:tileRect/>
          </a:gradFill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000" dirty="0" smtClean="0"/>
              <a:t>Choisir l'appareil à réserver dans la liste déroulante :</a:t>
            </a:r>
          </a:p>
          <a:p>
            <a:r>
              <a:rPr lang="fr-CA" sz="2400" b="1" dirty="0" smtClean="0"/>
              <a:t>"</a:t>
            </a:r>
            <a:r>
              <a:rPr lang="fr-CA" sz="2400" b="1" dirty="0" err="1" smtClean="0"/>
              <a:t>Choose</a:t>
            </a:r>
            <a:r>
              <a:rPr lang="fr-CA" sz="2400" b="1" dirty="0" smtClean="0"/>
              <a:t> a Schedule"</a:t>
            </a:r>
            <a:r>
              <a:rPr lang="fr-CA" dirty="0" smtClean="0"/>
              <a:t>. </a:t>
            </a:r>
          </a:p>
          <a:p>
            <a:endParaRPr lang="fr-CA" sz="1600" dirty="0" smtClean="0"/>
          </a:p>
          <a:p>
            <a:r>
              <a:rPr lang="fr-CA" sz="2000" dirty="0" smtClean="0"/>
              <a:t>À noter que  la liste des appareils disponibles à la réservation en ligne est individuelle  et qu’elle reflète les permissions que vous avez.  </a:t>
            </a:r>
          </a:p>
          <a:p>
            <a:endParaRPr lang="fr-CA" sz="1600" dirty="0" smtClean="0"/>
          </a:p>
          <a:p>
            <a:r>
              <a:rPr lang="fr-CA" sz="2000" dirty="0" smtClean="0"/>
              <a:t>Pour avoir accès à un nouvel appareil/service , il faut céduler une formation avec le responsable de cet appareil/service.</a:t>
            </a:r>
            <a:endParaRPr lang="fr-CA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92"/>
          <a:stretch/>
        </p:blipFill>
        <p:spPr bwMode="auto">
          <a:xfrm>
            <a:off x="2693358" y="4077072"/>
            <a:ext cx="5119002" cy="2448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èche droite 2"/>
          <p:cNvSpPr/>
          <p:nvPr/>
        </p:nvSpPr>
        <p:spPr>
          <a:xfrm rot="1577328">
            <a:off x="2834896" y="4626751"/>
            <a:ext cx="1121246" cy="2215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62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aces Scheduling - resource for BISTRO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5100" r="1215"/>
          <a:stretch/>
        </p:blipFill>
        <p:spPr>
          <a:xfrm>
            <a:off x="827584" y="1477722"/>
            <a:ext cx="8067370" cy="47462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264495"/>
            <a:ext cx="5763114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Calendrier de réservation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1835696" y="4869160"/>
            <a:ext cx="6192688" cy="1730008"/>
          </a:xfrm>
          <a:prstGeom prst="wedgeRectCallout">
            <a:avLst>
              <a:gd name="adj1" fmla="val 14527"/>
              <a:gd name="adj2" fmla="val -124754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 smtClean="0">
                <a:solidFill>
                  <a:schemeClr val="tx1"/>
                </a:solidFill>
              </a:rPr>
              <a:t>Choisir une plage horaire en cliquant une fois au début de la plage puis survoler avec la souris (mais sans garder le bouton enfoncé) sur la plage à réserver .</a:t>
            </a:r>
          </a:p>
          <a:p>
            <a:r>
              <a:rPr lang="fr-CA" sz="2000" b="1" dirty="0" err="1" smtClean="0">
                <a:solidFill>
                  <a:schemeClr val="tx1"/>
                </a:solidFill>
              </a:rPr>
              <a:t>Re-cliquer</a:t>
            </a:r>
            <a:r>
              <a:rPr lang="fr-CA" sz="2000" b="1" dirty="0" smtClean="0">
                <a:solidFill>
                  <a:schemeClr val="tx1"/>
                </a:solidFill>
              </a:rPr>
              <a:t>  une fois dans la plage pour finaliser le choix.</a:t>
            </a:r>
            <a:endParaRPr lang="fr-CA" sz="2000" b="1" dirty="0">
              <a:solidFill>
                <a:schemeClr val="tx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 rot="19000824" flipH="1">
            <a:off x="6531219" y="3469875"/>
            <a:ext cx="360040" cy="606549"/>
            <a:chOff x="323528" y="1999878"/>
            <a:chExt cx="476250" cy="997074"/>
          </a:xfrm>
        </p:grpSpPr>
        <p:sp>
          <p:nvSpPr>
            <p:cNvPr id="9" name="Rectangle 8"/>
            <p:cNvSpPr/>
            <p:nvPr/>
          </p:nvSpPr>
          <p:spPr>
            <a:xfrm>
              <a:off x="523875" y="2492896"/>
              <a:ext cx="87685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323528" y="1999878"/>
              <a:ext cx="476250" cy="781050"/>
            </a:xfrm>
            <a:custGeom>
              <a:avLst/>
              <a:gdLst>
                <a:gd name="connsiteX0" fmla="*/ 238125 w 476250"/>
                <a:gd name="connsiteY0" fmla="*/ 0 h 781050"/>
                <a:gd name="connsiteX1" fmla="*/ 0 w 476250"/>
                <a:gd name="connsiteY1" fmla="*/ 781050 h 781050"/>
                <a:gd name="connsiteX2" fmla="*/ 257175 w 476250"/>
                <a:gd name="connsiteY2" fmla="*/ 523875 h 781050"/>
                <a:gd name="connsiteX3" fmla="*/ 419100 w 476250"/>
                <a:gd name="connsiteY3" fmla="*/ 685800 h 781050"/>
                <a:gd name="connsiteX4" fmla="*/ 476250 w 476250"/>
                <a:gd name="connsiteY4" fmla="*/ 752475 h 781050"/>
                <a:gd name="connsiteX5" fmla="*/ 238125 w 476250"/>
                <a:gd name="connsiteY5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0" h="781050">
                  <a:moveTo>
                    <a:pt x="238125" y="0"/>
                  </a:moveTo>
                  <a:lnTo>
                    <a:pt x="0" y="781050"/>
                  </a:lnTo>
                  <a:lnTo>
                    <a:pt x="257175" y="523875"/>
                  </a:lnTo>
                  <a:lnTo>
                    <a:pt x="419100" y="685800"/>
                  </a:lnTo>
                  <a:lnTo>
                    <a:pt x="476250" y="75247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2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aces Scheduling - resource for BISTROP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5304" r="3763" b="14312"/>
          <a:stretch/>
        </p:blipFill>
        <p:spPr>
          <a:xfrm>
            <a:off x="899592" y="2150123"/>
            <a:ext cx="7952118" cy="41591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4" y="351696"/>
            <a:ext cx="4968552" cy="701040"/>
          </a:xfrm>
        </p:spPr>
        <p:txBody>
          <a:bodyPr>
            <a:normAutofit fontScale="90000"/>
          </a:bodyPr>
          <a:lstStyle/>
          <a:p>
            <a:pPr algn="r"/>
            <a:r>
              <a:rPr lang="fr-CA" dirty="0" smtClean="0"/>
              <a:t>Confirmation/annulation</a:t>
            </a:r>
            <a:r>
              <a:rPr lang="fr-CA" dirty="0"/>
              <a:t> 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>de  votre réservation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1115616" y="1258505"/>
            <a:ext cx="3312368" cy="504056"/>
          </a:xfrm>
          <a:prstGeom prst="wedgeRectCallout">
            <a:avLst>
              <a:gd name="adj1" fmla="val 1702"/>
              <a:gd name="adj2" fmla="val 174342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1- Vérifier votre  réservation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75911" y="5174156"/>
            <a:ext cx="2880320" cy="1152128"/>
          </a:xfrm>
          <a:prstGeom prst="wedgeRectCallout">
            <a:avLst>
              <a:gd name="adj1" fmla="val -7564"/>
              <a:gd name="adj2" fmla="val -199957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4- Confirmer votre réservation en appuyant OK, vérifier le tableau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9952" y="4886124"/>
            <a:ext cx="1656184" cy="576064"/>
          </a:xfrm>
          <a:prstGeom prst="wedgeRectCallout">
            <a:avLst>
              <a:gd name="adj1" fmla="val -151553"/>
              <a:gd name="adj2" fmla="val -289592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ou  Annuler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04048" y="3467337"/>
            <a:ext cx="3828933" cy="1143309"/>
          </a:xfrm>
          <a:prstGeom prst="wedgeRectCallout">
            <a:avLst>
              <a:gd name="adj1" fmla="val -112487"/>
              <a:gd name="adj2" fmla="val -69001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3- S’il y a lieu, choisir une option ou appareil accessoire nécessaire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1960" y="2150123"/>
            <a:ext cx="4639750" cy="1050556"/>
          </a:xfrm>
          <a:prstGeom prst="wedgeRectCallout">
            <a:avLst>
              <a:gd name="adj1" fmla="val -91353"/>
              <a:gd name="adj2" fmla="val 3397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2- Laisser un message/commentaire qui sera lié à la séance que vous venez de réserver</a:t>
            </a:r>
          </a:p>
        </p:txBody>
      </p:sp>
    </p:spTree>
    <p:extLst>
      <p:ext uri="{BB962C8B-B14F-4D97-AF65-F5344CB8AC3E}">
        <p14:creationId xmlns:p14="http://schemas.microsoft.com/office/powerpoint/2010/main" val="28002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3417" b="12995"/>
          <a:stretch/>
        </p:blipFill>
        <p:spPr bwMode="auto">
          <a:xfrm>
            <a:off x="755576" y="1688844"/>
            <a:ext cx="8064896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243665"/>
            <a:ext cx="5781341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Voir qui a déjà réservé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2712803" y="3927294"/>
            <a:ext cx="3456384" cy="1429812"/>
          </a:xfrm>
          <a:prstGeom prst="wedgeRectCallout">
            <a:avLst>
              <a:gd name="adj1" fmla="val 77027"/>
              <a:gd name="adj2" fmla="val -26736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Placer (sans cliquer) le curseur par dessus d’une plage pour en voir les détails au-dessus du calendrier à droite </a:t>
            </a:r>
          </a:p>
        </p:txBody>
      </p:sp>
      <p:sp>
        <p:nvSpPr>
          <p:cNvPr id="3" name="Ellipse 2"/>
          <p:cNvSpPr/>
          <p:nvPr/>
        </p:nvSpPr>
        <p:spPr>
          <a:xfrm>
            <a:off x="6224244" y="2503526"/>
            <a:ext cx="1512168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e 7"/>
          <p:cNvGrpSpPr/>
          <p:nvPr/>
        </p:nvGrpSpPr>
        <p:grpSpPr>
          <a:xfrm rot="19508362">
            <a:off x="7527814" y="4217974"/>
            <a:ext cx="288032" cy="606549"/>
            <a:chOff x="323528" y="1999878"/>
            <a:chExt cx="476250" cy="997074"/>
          </a:xfrm>
        </p:grpSpPr>
        <p:sp>
          <p:nvSpPr>
            <p:cNvPr id="9" name="Rectangle 8"/>
            <p:cNvSpPr/>
            <p:nvPr/>
          </p:nvSpPr>
          <p:spPr>
            <a:xfrm>
              <a:off x="523875" y="2492896"/>
              <a:ext cx="87685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323528" y="1999878"/>
              <a:ext cx="476250" cy="781050"/>
            </a:xfrm>
            <a:custGeom>
              <a:avLst/>
              <a:gdLst>
                <a:gd name="connsiteX0" fmla="*/ 238125 w 476250"/>
                <a:gd name="connsiteY0" fmla="*/ 0 h 781050"/>
                <a:gd name="connsiteX1" fmla="*/ 0 w 476250"/>
                <a:gd name="connsiteY1" fmla="*/ 781050 h 781050"/>
                <a:gd name="connsiteX2" fmla="*/ 257175 w 476250"/>
                <a:gd name="connsiteY2" fmla="*/ 523875 h 781050"/>
                <a:gd name="connsiteX3" fmla="*/ 419100 w 476250"/>
                <a:gd name="connsiteY3" fmla="*/ 685800 h 781050"/>
                <a:gd name="connsiteX4" fmla="*/ 476250 w 476250"/>
                <a:gd name="connsiteY4" fmla="*/ 752475 h 781050"/>
                <a:gd name="connsiteX5" fmla="*/ 238125 w 476250"/>
                <a:gd name="connsiteY5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0" h="781050">
                  <a:moveTo>
                    <a:pt x="238125" y="0"/>
                  </a:moveTo>
                  <a:lnTo>
                    <a:pt x="0" y="781050"/>
                  </a:lnTo>
                  <a:lnTo>
                    <a:pt x="257175" y="523875"/>
                  </a:lnTo>
                  <a:lnTo>
                    <a:pt x="419100" y="685800"/>
                  </a:lnTo>
                  <a:lnTo>
                    <a:pt x="476250" y="75247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0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20880" cy="701040"/>
          </a:xfrm>
        </p:spPr>
        <p:txBody>
          <a:bodyPr>
            <a:normAutofit fontScale="90000"/>
          </a:bodyPr>
          <a:lstStyle/>
          <a:p>
            <a:pPr algn="r"/>
            <a:r>
              <a:rPr lang="fr-CA" dirty="0"/>
              <a:t>Voir tous les détails </a:t>
            </a:r>
            <a:r>
              <a:rPr lang="fr-CA" dirty="0" smtClean="0"/>
              <a:t>d’une réservation</a:t>
            </a:r>
            <a:endParaRPr lang="fr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0408" r="26505" b="24717"/>
          <a:stretch/>
        </p:blipFill>
        <p:spPr bwMode="auto">
          <a:xfrm>
            <a:off x="1826976" y="1549061"/>
            <a:ext cx="6993496" cy="508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3928" y="5240084"/>
            <a:ext cx="5040560" cy="1157157"/>
          </a:xfrm>
          <a:prstGeom prst="wedgeRectCallout">
            <a:avLst>
              <a:gd name="adj1" fmla="val 8791"/>
              <a:gd name="adj2" fmla="val -175562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Cliquer une fois sur une plage pour voir tous les détails de la réservation</a:t>
            </a:r>
          </a:p>
          <a:p>
            <a:r>
              <a:rPr lang="fr-CA" sz="2000" b="1" dirty="0">
                <a:solidFill>
                  <a:schemeClr val="tx1"/>
                </a:solidFill>
              </a:rPr>
              <a:t>(qui apparaitront dans une nouvelle fenêtre)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776" y="2132856"/>
            <a:ext cx="2664296" cy="2448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2" name="Groupe 11"/>
          <p:cNvGrpSpPr/>
          <p:nvPr/>
        </p:nvGrpSpPr>
        <p:grpSpPr>
          <a:xfrm rot="19000824" flipH="1">
            <a:off x="7611338" y="3717681"/>
            <a:ext cx="360040" cy="606549"/>
            <a:chOff x="323528" y="1999878"/>
            <a:chExt cx="476250" cy="997074"/>
          </a:xfrm>
        </p:grpSpPr>
        <p:sp>
          <p:nvSpPr>
            <p:cNvPr id="11" name="Rectangle 10"/>
            <p:cNvSpPr/>
            <p:nvPr/>
          </p:nvSpPr>
          <p:spPr>
            <a:xfrm>
              <a:off x="523875" y="2492896"/>
              <a:ext cx="87685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323528" y="1999878"/>
              <a:ext cx="476250" cy="781050"/>
            </a:xfrm>
            <a:custGeom>
              <a:avLst/>
              <a:gdLst>
                <a:gd name="connsiteX0" fmla="*/ 238125 w 476250"/>
                <a:gd name="connsiteY0" fmla="*/ 0 h 781050"/>
                <a:gd name="connsiteX1" fmla="*/ 0 w 476250"/>
                <a:gd name="connsiteY1" fmla="*/ 781050 h 781050"/>
                <a:gd name="connsiteX2" fmla="*/ 257175 w 476250"/>
                <a:gd name="connsiteY2" fmla="*/ 523875 h 781050"/>
                <a:gd name="connsiteX3" fmla="*/ 419100 w 476250"/>
                <a:gd name="connsiteY3" fmla="*/ 685800 h 781050"/>
                <a:gd name="connsiteX4" fmla="*/ 476250 w 476250"/>
                <a:gd name="connsiteY4" fmla="*/ 752475 h 781050"/>
                <a:gd name="connsiteX5" fmla="*/ 238125 w 476250"/>
                <a:gd name="connsiteY5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0" h="781050">
                  <a:moveTo>
                    <a:pt x="238125" y="0"/>
                  </a:moveTo>
                  <a:lnTo>
                    <a:pt x="0" y="781050"/>
                  </a:lnTo>
                  <a:lnTo>
                    <a:pt x="257175" y="523875"/>
                  </a:lnTo>
                  <a:lnTo>
                    <a:pt x="419100" y="685800"/>
                  </a:lnTo>
                  <a:lnTo>
                    <a:pt x="476250" y="75247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836221" y="1592215"/>
            <a:ext cx="4175413" cy="430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A" sz="2200" dirty="0" smtClean="0">
                <a:solidFill>
                  <a:schemeClr val="tx1"/>
                </a:solidFill>
              </a:rPr>
              <a:t>Tous les détails d’une réservation</a:t>
            </a:r>
            <a:endParaRPr lang="fr-CA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9" t="14571" r="25877" b="22440"/>
          <a:stretch/>
        </p:blipFill>
        <p:spPr bwMode="auto">
          <a:xfrm>
            <a:off x="2051720" y="1401253"/>
            <a:ext cx="6734175" cy="52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7630"/>
            <a:ext cx="7920880" cy="701040"/>
          </a:xfrm>
        </p:spPr>
        <p:txBody>
          <a:bodyPr>
            <a:normAutofit/>
          </a:bodyPr>
          <a:lstStyle/>
          <a:p>
            <a:r>
              <a:rPr lang="fr-CA" sz="3600" dirty="0" smtClean="0"/>
              <a:t>Envoyer un message à celui qui a réservé</a:t>
            </a:r>
            <a:endParaRPr lang="fr-CA" sz="3600" dirty="0"/>
          </a:p>
        </p:txBody>
      </p:sp>
      <p:sp>
        <p:nvSpPr>
          <p:cNvPr id="7" name="Rectangle 6"/>
          <p:cNvSpPr/>
          <p:nvPr/>
        </p:nvSpPr>
        <p:spPr>
          <a:xfrm>
            <a:off x="2843808" y="5346727"/>
            <a:ext cx="4049737" cy="648072"/>
          </a:xfrm>
          <a:prstGeom prst="wedgeRectCallout">
            <a:avLst>
              <a:gd name="adj1" fmla="val -35409"/>
              <a:gd name="adj2" fmla="val -237294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Envoyer un message personnel par courriel à celui qui a réservé.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0072" y="3786440"/>
            <a:ext cx="2808312" cy="655258"/>
          </a:xfrm>
          <a:prstGeom prst="wedgeRectCallout">
            <a:avLst>
              <a:gd name="adj1" fmla="val -60324"/>
              <a:gd name="adj2" fmla="val -164588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>
                <a:solidFill>
                  <a:schemeClr val="tx1"/>
                </a:solidFill>
              </a:rPr>
              <a:t>Message général de celui qui a réservé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31840" y="387208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smtClean="0">
                <a:solidFill>
                  <a:srgbClr val="FF0000"/>
                </a:solidFill>
              </a:rPr>
              <a:t>Si tu finis tôt m’avertir</a:t>
            </a:r>
            <a:endParaRPr lang="fr-CA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279688"/>
            <a:ext cx="5801816" cy="701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fr-CA" dirty="0" smtClean="0"/>
              <a:t>Les plateformes BMM</a:t>
            </a:r>
            <a:endParaRPr lang="fr-CA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26401" t="33148" r="21699" b="6079"/>
          <a:stretch/>
        </p:blipFill>
        <p:spPr>
          <a:xfrm>
            <a:off x="1547664" y="1264779"/>
            <a:ext cx="7488832" cy="5480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4005064"/>
            <a:ext cx="3096344" cy="1296144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 smtClean="0">
                <a:solidFill>
                  <a:schemeClr val="tx1"/>
                </a:solidFill>
              </a:rPr>
              <a:t>Appareils incorporés à </a:t>
            </a:r>
          </a:p>
          <a:p>
            <a:pPr algn="ctr"/>
            <a:r>
              <a:rPr lang="fr-CA" sz="2400" b="1" dirty="0" smtClean="0">
                <a:solidFill>
                  <a:schemeClr val="tx1"/>
                </a:solidFill>
              </a:rPr>
              <a:t>la réservation en ligne</a:t>
            </a:r>
            <a:endParaRPr lang="fr-C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58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59" y="260648"/>
            <a:ext cx="6475799" cy="701040"/>
          </a:xfrm>
        </p:spPr>
        <p:txBody>
          <a:bodyPr>
            <a:normAutofit/>
          </a:bodyPr>
          <a:lstStyle/>
          <a:p>
            <a:pPr algn="r"/>
            <a:r>
              <a:rPr lang="fr-CA" dirty="0" smtClean="0"/>
              <a:t>Annuler votre Réservation</a:t>
            </a:r>
            <a:endParaRPr lang="fr-C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0408" r="26505" b="24717"/>
          <a:stretch/>
        </p:blipFill>
        <p:spPr bwMode="auto">
          <a:xfrm>
            <a:off x="1835696" y="1412776"/>
            <a:ext cx="6993496" cy="508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64842" y="5013176"/>
            <a:ext cx="3087477" cy="432048"/>
          </a:xfrm>
          <a:prstGeom prst="wedgeRectCallout">
            <a:avLst>
              <a:gd name="adj1" fmla="val -45302"/>
              <a:gd name="adj2" fmla="val -418934"/>
            </a:avLst>
          </a:prstGeom>
          <a:solidFill>
            <a:schemeClr val="accent1">
              <a:lumMod val="20000"/>
              <a:lumOff val="80000"/>
            </a:schemeClr>
          </a:solidFill>
          <a:ln w="25400" cmpd="tri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2000" b="1" dirty="0" smtClean="0">
                <a:solidFill>
                  <a:schemeClr val="tx1"/>
                </a:solidFill>
              </a:rPr>
              <a:t>Annuler votre réservation</a:t>
            </a:r>
          </a:p>
        </p:txBody>
      </p:sp>
    </p:spTree>
    <p:extLst>
      <p:ext uri="{BB962C8B-B14F-4D97-AF65-F5344CB8AC3E}">
        <p14:creationId xmlns:p14="http://schemas.microsoft.com/office/powerpoint/2010/main" val="20673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99042" y="260648"/>
            <a:ext cx="3703782" cy="811559"/>
          </a:xfrm>
        </p:spPr>
        <p:txBody>
          <a:bodyPr/>
          <a:lstStyle/>
          <a:p>
            <a:r>
              <a:rPr lang="fr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Commentaires?</a:t>
            </a:r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611560" y="2276872"/>
            <a:ext cx="8291264" cy="4680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fr-CA" sz="2800" spc="30" dirty="0" smtClean="0">
                <a:cs typeface="Tahoma" pitchFamily="34" charset="0"/>
              </a:rPr>
              <a:t>Pour toute demande de support ou pour nous faire    	parvenir vos suggestions/commentaires, n’hésitez pas à nous contacter.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fr-CA" sz="2800" spc="30" dirty="0">
              <a:cs typeface="Tahoma" pitchFamily="34" charset="0"/>
            </a:endParaRPr>
          </a:p>
          <a:p>
            <a:pPr lvl="1" algn="ctr"/>
            <a:r>
              <a:rPr lang="fr-CA" sz="2000" dirty="0"/>
              <a:t>Monique Vasseur, responsable du système</a:t>
            </a:r>
          </a:p>
          <a:p>
            <a:pPr lvl="1" algn="ctr"/>
            <a:r>
              <a:rPr lang="fr-CA" sz="2000" dirty="0">
                <a:solidFill>
                  <a:srgbClr val="FFC000"/>
                </a:solidFill>
                <a:hlinkClick r:id="rId2"/>
              </a:rPr>
              <a:t>monique.vasseur@umontreal.ca</a:t>
            </a:r>
            <a:r>
              <a:rPr lang="fr-CA" sz="2000" dirty="0">
                <a:solidFill>
                  <a:srgbClr val="FFC000"/>
                </a:solidFill>
              </a:rPr>
              <a:t> </a:t>
            </a:r>
          </a:p>
          <a:p>
            <a:pPr lvl="1" algn="ctr"/>
            <a:r>
              <a:rPr lang="fr-CA" sz="2000" dirty="0"/>
              <a:t>Tél.  (514) 343-6111 poste 5148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fr-CA" sz="2800" spc="30" dirty="0" smtClean="0"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fr-CA" sz="2800" b="0" i="0" u="none" strike="noStrike" kern="1200" cap="none" spc="3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31841" y="207680"/>
            <a:ext cx="5760640" cy="701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fr-CA" dirty="0" smtClean="0"/>
              <a:t>Microscopie Photonique</a:t>
            </a:r>
            <a:endParaRPr lang="fr-CA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l"/>
            <a:endParaRPr lang="fr-CA" dirty="0" smtClean="0"/>
          </a:p>
          <a:p>
            <a:pPr algn="l"/>
            <a:endParaRPr lang="fr-CA" dirty="0"/>
          </a:p>
          <a:p>
            <a:pPr marL="0" indent="0" algn="l">
              <a:buNone/>
            </a:pPr>
            <a:r>
              <a:rPr lang="fr-CA" sz="3300" dirty="0" smtClean="0"/>
              <a:t>      </a:t>
            </a:r>
            <a:r>
              <a:rPr lang="fr-CA" sz="3600" dirty="0" smtClean="0"/>
              <a:t>Plateforme </a:t>
            </a:r>
            <a:r>
              <a:rPr lang="fr-CA" sz="3600" dirty="0"/>
              <a:t>de </a:t>
            </a:r>
            <a:r>
              <a:rPr lang="fr-CA" sz="3600" dirty="0" smtClean="0"/>
              <a:t>microscopie</a:t>
            </a:r>
            <a:endParaRPr lang="fr-CA" sz="3600" dirty="0"/>
          </a:p>
          <a:p>
            <a:pPr algn="l">
              <a:buSzPct val="120000"/>
              <a:tabLst>
                <a:tab pos="361950" algn="l"/>
              </a:tabLst>
            </a:pPr>
            <a:r>
              <a:rPr lang="fr-CA" sz="1600" dirty="0" smtClean="0"/>
              <a:t>	  </a:t>
            </a:r>
            <a:r>
              <a:rPr lang="fr-CA" sz="1900" dirty="0" smtClean="0"/>
              <a:t>Microscope </a:t>
            </a:r>
            <a:r>
              <a:rPr lang="fr-CA" sz="1900" dirty="0" err="1" smtClean="0"/>
              <a:t>confocal</a:t>
            </a:r>
            <a:r>
              <a:rPr lang="fr-CA" sz="1900" dirty="0" smtClean="0"/>
              <a:t> à haut débit pour plaque multi-puits et lames </a:t>
            </a:r>
            <a:r>
              <a:rPr lang="fr-CA" sz="1900" b="1" dirty="0" smtClean="0"/>
              <a:t>IN CELL ANALYZER 6000</a:t>
            </a:r>
            <a:r>
              <a:rPr lang="fr-CA" sz="1900" dirty="0" smtClean="0"/>
              <a:t> de GE</a:t>
            </a:r>
          </a:p>
          <a:p>
            <a:pPr algn="l">
              <a:buSzPct val="120000"/>
              <a:tabLst>
                <a:tab pos="361950" algn="l"/>
              </a:tabLst>
            </a:pPr>
            <a:r>
              <a:rPr lang="fr-CA" sz="1900" dirty="0" smtClean="0"/>
              <a:t>	  Microscope inversé à </a:t>
            </a:r>
            <a:r>
              <a:rPr lang="fr-CA" sz="1900" dirty="0" err="1" smtClean="0"/>
              <a:t>épifluorescence</a:t>
            </a:r>
            <a:r>
              <a:rPr lang="fr-CA" sz="1900" dirty="0" smtClean="0"/>
              <a:t> avec incubateur opaque </a:t>
            </a:r>
            <a:r>
              <a:rPr lang="fr-CA" sz="1900" b="1" dirty="0" smtClean="0"/>
              <a:t>NIKON TE2000E</a:t>
            </a:r>
          </a:p>
          <a:p>
            <a:pPr algn="l">
              <a:buSzPct val="120000"/>
              <a:tabLst>
                <a:tab pos="361950" algn="l"/>
              </a:tabLst>
            </a:pPr>
            <a:r>
              <a:rPr lang="fr-CA" sz="1900" dirty="0"/>
              <a:t>	</a:t>
            </a:r>
            <a:r>
              <a:rPr lang="fr-CA" sz="1900" dirty="0" smtClean="0"/>
              <a:t>  Microscope inversé à </a:t>
            </a:r>
            <a:r>
              <a:rPr lang="fr-CA" sz="1900" dirty="0" err="1" smtClean="0"/>
              <a:t>épifluorescence</a:t>
            </a:r>
            <a:r>
              <a:rPr lang="fr-CA" sz="1900" dirty="0" smtClean="0"/>
              <a:t> </a:t>
            </a:r>
            <a:r>
              <a:rPr lang="fr-CA" sz="1900" b="1" dirty="0" smtClean="0"/>
              <a:t>NIKON TE2000U</a:t>
            </a:r>
          </a:p>
          <a:p>
            <a:pPr algn="l">
              <a:buSzPct val="120000"/>
              <a:tabLst>
                <a:tab pos="361950" algn="l"/>
              </a:tabLst>
            </a:pPr>
            <a:r>
              <a:rPr lang="fr-CA" sz="1900" dirty="0" smtClean="0"/>
              <a:t>    Microscope inversé </a:t>
            </a:r>
            <a:r>
              <a:rPr lang="fr-CA" sz="1900" dirty="0" err="1" smtClean="0"/>
              <a:t>confocal</a:t>
            </a:r>
            <a:r>
              <a:rPr lang="fr-CA" sz="1900" dirty="0" smtClean="0"/>
              <a:t> </a:t>
            </a:r>
            <a:r>
              <a:rPr lang="fr-CA" sz="1900" b="1" dirty="0" smtClean="0"/>
              <a:t>Olympus FV300</a:t>
            </a:r>
            <a:endParaRPr lang="fr-CA" sz="1900" dirty="0" smtClean="0"/>
          </a:p>
          <a:p>
            <a:pPr algn="l">
              <a:buSzPct val="120000"/>
              <a:tabLst>
                <a:tab pos="361950" algn="l"/>
              </a:tabLst>
            </a:pPr>
            <a:r>
              <a:rPr lang="fr-CA" sz="1900" dirty="0" smtClean="0"/>
              <a:t>    Microscope super résolution inversé </a:t>
            </a:r>
            <a:r>
              <a:rPr lang="fr-CA" sz="1900" dirty="0" err="1" smtClean="0"/>
              <a:t>Diskovery</a:t>
            </a:r>
            <a:r>
              <a:rPr lang="fr-CA" sz="1900" dirty="0" smtClean="0"/>
              <a:t> Flex System de </a:t>
            </a:r>
            <a:r>
              <a:rPr lang="fr-CA" sz="1900" b="1" dirty="0" smtClean="0"/>
              <a:t>Quorum</a:t>
            </a:r>
            <a:r>
              <a:rPr lang="fr-CA" sz="1900" dirty="0" smtClean="0"/>
              <a:t> </a:t>
            </a:r>
            <a:r>
              <a:rPr lang="fr-CA" sz="1900" dirty="0" err="1" smtClean="0"/>
              <a:t>Techn</a:t>
            </a:r>
            <a:r>
              <a:rPr lang="fr-CA" sz="1900" dirty="0" smtClean="0"/>
              <a:t>. (3D PALM)</a:t>
            </a:r>
          </a:p>
          <a:p>
            <a:pPr marL="361950" indent="-361950" algn="l">
              <a:buSzPct val="120000"/>
              <a:tabLst>
                <a:tab pos="361950" algn="l"/>
                <a:tab pos="446088" algn="l"/>
              </a:tabLst>
            </a:pPr>
            <a:r>
              <a:rPr lang="fr-CA" sz="1900" dirty="0" smtClean="0"/>
              <a:t>  Microscope super résolution inversé </a:t>
            </a:r>
            <a:r>
              <a:rPr lang="fr-CA" sz="1900" b="1" dirty="0" err="1" smtClean="0"/>
              <a:t>Elyra</a:t>
            </a:r>
            <a:r>
              <a:rPr lang="fr-CA" sz="1900" dirty="0" smtClean="0"/>
              <a:t> SP.1 de Zeiss</a:t>
            </a:r>
            <a:r>
              <a:rPr lang="fr-CA" sz="1900" b="1" dirty="0" smtClean="0"/>
              <a:t> </a:t>
            </a:r>
            <a:r>
              <a:rPr lang="fr-CA" sz="1900" dirty="0" smtClean="0"/>
              <a:t>(SR-SIM, 3D PALM, </a:t>
            </a:r>
            <a:r>
              <a:rPr lang="fr-CA" sz="1900" dirty="0" err="1" smtClean="0"/>
              <a:t>dSTORM</a:t>
            </a:r>
            <a:r>
              <a:rPr lang="fr-CA" sz="1900" dirty="0" smtClean="0"/>
              <a:t>)</a:t>
            </a:r>
          </a:p>
          <a:p>
            <a:pPr algn="l">
              <a:buSzPct val="120000"/>
              <a:tabLst>
                <a:tab pos="361950" algn="l"/>
                <a:tab pos="446088" algn="l"/>
              </a:tabLst>
            </a:pPr>
            <a:r>
              <a:rPr lang="fr-CA" sz="1900" dirty="0" smtClean="0"/>
              <a:t>    Microscope inversé à </a:t>
            </a:r>
            <a:r>
              <a:rPr lang="fr-CA" sz="1900" dirty="0"/>
              <a:t>disque rotatif </a:t>
            </a:r>
            <a:r>
              <a:rPr lang="fr-CA" sz="1900" dirty="0" smtClean="0"/>
              <a:t>Axio Observer </a:t>
            </a:r>
            <a:r>
              <a:rPr lang="fr-CA" sz="1900" b="1" dirty="0" smtClean="0"/>
              <a:t>Z1</a:t>
            </a:r>
            <a:r>
              <a:rPr lang="fr-CA" sz="1900" dirty="0" smtClean="0"/>
              <a:t> de Zeiss (SPINNING DISK) </a:t>
            </a:r>
          </a:p>
          <a:p>
            <a:pPr algn="l">
              <a:buSzPct val="120000"/>
              <a:tabLst>
                <a:tab pos="361950" algn="l"/>
                <a:tab pos="446088" algn="l"/>
              </a:tabLst>
            </a:pPr>
            <a:r>
              <a:rPr lang="fr-CA" sz="1900" b="1" dirty="0"/>
              <a:t> </a:t>
            </a:r>
            <a:r>
              <a:rPr lang="fr-CA" sz="1900" b="1" dirty="0" smtClean="0"/>
              <a:t>   </a:t>
            </a:r>
            <a:r>
              <a:rPr lang="fr-CA" sz="1900" dirty="0" smtClean="0"/>
              <a:t>Microscope droit à </a:t>
            </a:r>
            <a:r>
              <a:rPr lang="fr-CA" sz="1900" dirty="0" err="1" smtClean="0"/>
              <a:t>épifluorescence</a:t>
            </a:r>
            <a:r>
              <a:rPr lang="fr-CA" sz="1900" dirty="0" smtClean="0"/>
              <a:t> motorisé Axio-Imager </a:t>
            </a:r>
            <a:r>
              <a:rPr lang="fr-CA" sz="1900" b="1" dirty="0" smtClean="0"/>
              <a:t>Z2</a:t>
            </a:r>
            <a:r>
              <a:rPr lang="fr-CA" sz="1900" dirty="0" smtClean="0"/>
              <a:t> de Zeiss</a:t>
            </a:r>
          </a:p>
          <a:p>
            <a:pPr algn="l">
              <a:buSzPct val="120000"/>
              <a:tabLst>
                <a:tab pos="361950" algn="l"/>
                <a:tab pos="446088" algn="l"/>
              </a:tabLst>
            </a:pPr>
            <a:r>
              <a:rPr lang="fr-CA" sz="1900" dirty="0" smtClean="0"/>
              <a:t>    Station imagerie; Ordinateur 8 processeurs 64bits dédié à l’imagerie</a:t>
            </a:r>
          </a:p>
          <a:p>
            <a:pPr marL="0" indent="0" algn="l">
              <a:buNone/>
              <a:tabLst>
                <a:tab pos="361950" algn="l"/>
                <a:tab pos="446088" algn="l"/>
              </a:tabLst>
            </a:pPr>
            <a:r>
              <a:rPr lang="fr-CA" sz="1000" dirty="0" smtClean="0"/>
              <a:t>             </a:t>
            </a:r>
          </a:p>
          <a:p>
            <a:pPr marL="0" indent="0" algn="l">
              <a:buNone/>
              <a:tabLst>
                <a:tab pos="2424113" algn="l"/>
              </a:tabLst>
            </a:pPr>
            <a:r>
              <a:rPr lang="fr-CA" dirty="0"/>
              <a:t>	</a:t>
            </a:r>
            <a:r>
              <a:rPr lang="fr-CA" sz="2100" b="1" dirty="0" smtClean="0"/>
              <a:t>Formation </a:t>
            </a:r>
            <a:r>
              <a:rPr lang="fr-CA" sz="2100" b="1" dirty="0"/>
              <a:t>obligatoire </a:t>
            </a:r>
            <a:endParaRPr lang="fr-CA" sz="2100" b="1" dirty="0" smtClean="0"/>
          </a:p>
          <a:p>
            <a:pPr marL="0" indent="0" algn="l">
              <a:buNone/>
              <a:tabLst>
                <a:tab pos="2424113" algn="l"/>
              </a:tabLst>
            </a:pPr>
            <a:r>
              <a:rPr lang="fr-CA" sz="2100" b="1" dirty="0"/>
              <a:t> </a:t>
            </a:r>
            <a:r>
              <a:rPr lang="fr-CA" sz="2100" b="1" dirty="0" smtClean="0"/>
              <a:t>                                                          par </a:t>
            </a:r>
            <a:r>
              <a:rPr lang="fr-CA" sz="2100" b="1" dirty="0"/>
              <a:t>Monique </a:t>
            </a:r>
            <a:r>
              <a:rPr lang="fr-CA" sz="2100" b="1" dirty="0" smtClean="0"/>
              <a:t>Vasseur</a:t>
            </a:r>
          </a:p>
          <a:p>
            <a:pPr marL="0" lvl="0" indent="0" algn="l">
              <a:buNone/>
              <a:tabLst>
                <a:tab pos="2328863" algn="l"/>
              </a:tabLst>
            </a:pPr>
            <a:r>
              <a:rPr lang="fr-CA" sz="2100" dirty="0" smtClean="0">
                <a:solidFill>
                  <a:srgbClr val="FFC000"/>
                </a:solidFill>
              </a:rPr>
              <a:t>	  </a:t>
            </a:r>
            <a:r>
              <a:rPr lang="fr-CA" sz="2100" dirty="0" smtClean="0">
                <a:solidFill>
                  <a:srgbClr val="92D050"/>
                </a:solidFill>
                <a:hlinkClick r:id="rId2"/>
              </a:rPr>
              <a:t>Monique.vasseur@umontreal.ca</a:t>
            </a:r>
            <a:r>
              <a:rPr lang="fr-CA" sz="2100" dirty="0" smtClean="0">
                <a:solidFill>
                  <a:srgbClr val="FFC000"/>
                </a:solidFill>
              </a:rPr>
              <a:t> </a:t>
            </a:r>
          </a:p>
          <a:p>
            <a:pPr marL="0" lvl="0" indent="0" algn="l">
              <a:buClr>
                <a:srgbClr val="6F6F74"/>
              </a:buClr>
              <a:buNone/>
              <a:tabLst>
                <a:tab pos="2328863" algn="l"/>
              </a:tabLst>
            </a:pPr>
            <a:r>
              <a:rPr lang="fr-CA" sz="2100" dirty="0" smtClean="0">
                <a:solidFill>
                  <a:srgbClr val="FFC000"/>
                </a:solidFill>
              </a:rPr>
              <a:t>	  </a:t>
            </a:r>
            <a:r>
              <a:rPr lang="fr-CA" sz="2100" b="1" dirty="0" smtClean="0">
                <a:solidFill>
                  <a:schemeClr val="tx1"/>
                </a:solidFill>
              </a:rPr>
              <a:t>local D-333 </a:t>
            </a:r>
            <a:r>
              <a:rPr lang="fr-CA" sz="2100" b="1" dirty="0">
                <a:solidFill>
                  <a:schemeClr val="tx1"/>
                </a:solidFill>
              </a:rPr>
              <a:t>tel </a:t>
            </a:r>
            <a:r>
              <a:rPr lang="fr-CA" sz="2100" b="1" dirty="0" smtClean="0">
                <a:solidFill>
                  <a:schemeClr val="tx1"/>
                </a:solidFill>
              </a:rPr>
              <a:t>5148</a:t>
            </a:r>
            <a:endParaRPr lang="fr-CA" sz="2100" b="1" dirty="0">
              <a:solidFill>
                <a:schemeClr val="tx1"/>
              </a:solidFill>
            </a:endParaRPr>
          </a:p>
          <a:p>
            <a:pPr algn="l"/>
            <a:endParaRPr lang="fr-CA" dirty="0" smtClean="0">
              <a:solidFill>
                <a:srgbClr val="FFC000"/>
              </a:solidFill>
            </a:endParaRPr>
          </a:p>
          <a:p>
            <a:pPr algn="l"/>
            <a:endParaRPr lang="fr-CA" dirty="0" smtClean="0">
              <a:solidFill>
                <a:srgbClr val="FFC000"/>
              </a:solidFill>
            </a:endParaRPr>
          </a:p>
          <a:p>
            <a:pPr algn="l"/>
            <a:endParaRPr lang="fr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46748" r="66099" b="35012"/>
          <a:stretch/>
        </p:blipFill>
        <p:spPr bwMode="auto">
          <a:xfrm>
            <a:off x="340890" y="4509120"/>
            <a:ext cx="2028652" cy="1927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6" t="7905" r="27679" b="74151"/>
          <a:stretch/>
        </p:blipFill>
        <p:spPr bwMode="auto">
          <a:xfrm>
            <a:off x="6516216" y="4725144"/>
            <a:ext cx="2295525" cy="17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3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430071" y="260648"/>
            <a:ext cx="4114800" cy="701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CA" dirty="0"/>
              <a:t>C</a:t>
            </a:r>
            <a:r>
              <a:rPr lang="fr-CA" dirty="0" smtClean="0"/>
              <a:t>ristallographie</a:t>
            </a:r>
            <a:endParaRPr lang="fr-CA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18864" y="1556793"/>
            <a:ext cx="8229600" cy="51845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/>
            <a:endParaRPr lang="fr-CA" dirty="0" smtClean="0">
              <a:solidFill>
                <a:schemeClr val="tx1"/>
              </a:solidFill>
            </a:endParaRPr>
          </a:p>
          <a:p>
            <a:pPr marL="0" indent="0" algn="l">
              <a:buNone/>
              <a:tabLst>
                <a:tab pos="268288" algn="l"/>
              </a:tabLst>
            </a:pPr>
            <a:r>
              <a:rPr lang="fr-CA" sz="2800" dirty="0" smtClean="0">
                <a:solidFill>
                  <a:schemeClr val="tx1"/>
                </a:solidFill>
              </a:rPr>
              <a:t>	Plateforme </a:t>
            </a:r>
            <a:r>
              <a:rPr lang="fr-CA" sz="2800" dirty="0">
                <a:solidFill>
                  <a:schemeClr val="tx1"/>
                </a:solidFill>
              </a:rPr>
              <a:t>de cristallographie </a:t>
            </a:r>
            <a:endParaRPr lang="fr-CA" sz="2800" dirty="0" smtClean="0">
              <a:solidFill>
                <a:schemeClr val="tx1"/>
              </a:solidFill>
            </a:endParaRPr>
          </a:p>
          <a:p>
            <a:pPr marL="720000" indent="-21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79000"/>
              <a:tabLst>
                <a:tab pos="809625" algn="l"/>
              </a:tabLst>
            </a:pPr>
            <a:r>
              <a:rPr lang="fr-CA" dirty="0">
                <a:solidFill>
                  <a:schemeClr val="tx1"/>
                </a:solidFill>
              </a:rPr>
              <a:t>	</a:t>
            </a:r>
            <a:r>
              <a:rPr lang="fr-CA" sz="1800" dirty="0" smtClean="0">
                <a:solidFill>
                  <a:schemeClr val="tx1"/>
                </a:solidFill>
              </a:rPr>
              <a:t>Incubateur de cristallisation: </a:t>
            </a:r>
            <a:r>
              <a:rPr lang="fr-CA" sz="1800" b="1" dirty="0" err="1">
                <a:solidFill>
                  <a:schemeClr val="tx1"/>
                </a:solidFill>
              </a:rPr>
              <a:t>Centeo</a:t>
            </a:r>
            <a:r>
              <a:rPr lang="fr-CA" sz="1800" b="1" dirty="0">
                <a:solidFill>
                  <a:schemeClr val="tx1"/>
                </a:solidFill>
              </a:rPr>
              <a:t> TG </a:t>
            </a:r>
            <a:r>
              <a:rPr lang="fr-CA" sz="1800" b="1" dirty="0" smtClean="0">
                <a:solidFill>
                  <a:schemeClr val="tx1"/>
                </a:solidFill>
              </a:rPr>
              <a:t>40 </a:t>
            </a:r>
            <a:r>
              <a:rPr lang="fr-CA" sz="1800" i="1" dirty="0" err="1" smtClean="0">
                <a:solidFill>
                  <a:schemeClr val="tx1"/>
                </a:solidFill>
              </a:rPr>
              <a:t>temperature</a:t>
            </a:r>
            <a:r>
              <a:rPr lang="fr-CA" sz="1800" i="1" dirty="0" smtClean="0">
                <a:solidFill>
                  <a:schemeClr val="tx1"/>
                </a:solidFill>
              </a:rPr>
              <a:t> gradient </a:t>
            </a:r>
            <a:r>
              <a:rPr lang="fr-CA" sz="1800" i="1" dirty="0" err="1" smtClean="0">
                <a:solidFill>
                  <a:schemeClr val="tx1"/>
                </a:solidFill>
              </a:rPr>
              <a:t>crystallizer</a:t>
            </a:r>
            <a:endParaRPr lang="fr-CA" sz="1800" i="1" dirty="0" smtClean="0">
              <a:solidFill>
                <a:schemeClr val="tx1"/>
              </a:solidFill>
            </a:endParaRPr>
          </a:p>
          <a:p>
            <a:pPr marL="720000" indent="-21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809625" algn="l"/>
              </a:tabLst>
            </a:pPr>
            <a:r>
              <a:rPr lang="fr-CA" sz="1800" dirty="0">
                <a:solidFill>
                  <a:schemeClr val="tx1"/>
                </a:solidFill>
              </a:rPr>
              <a:t>	</a:t>
            </a:r>
            <a:r>
              <a:rPr lang="fr-CA" sz="1800" dirty="0" smtClean="0">
                <a:solidFill>
                  <a:schemeClr val="tx1"/>
                </a:solidFill>
              </a:rPr>
              <a:t>Micro-pipetage manuel: </a:t>
            </a:r>
            <a:r>
              <a:rPr lang="fr-CA" sz="1800" b="1" dirty="0" err="1" smtClean="0">
                <a:solidFill>
                  <a:schemeClr val="tx1"/>
                </a:solidFill>
              </a:rPr>
              <a:t>Fluid</a:t>
            </a:r>
            <a:r>
              <a:rPr lang="fr-CA" sz="1800" b="1" dirty="0" smtClean="0">
                <a:solidFill>
                  <a:schemeClr val="tx1"/>
                </a:solidFill>
              </a:rPr>
              <a:t>-X  </a:t>
            </a:r>
            <a:r>
              <a:rPr lang="fr-CA" sz="1800" dirty="0" smtClean="0">
                <a:solidFill>
                  <a:schemeClr val="tx1"/>
                </a:solidFill>
              </a:rPr>
              <a:t> i-Pette</a:t>
            </a:r>
          </a:p>
          <a:p>
            <a:pPr marL="720000" indent="-21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809625" algn="l"/>
              </a:tabLst>
            </a:pPr>
            <a:r>
              <a:rPr lang="fr-CA" sz="1800" dirty="0">
                <a:solidFill>
                  <a:schemeClr val="tx1"/>
                </a:solidFill>
              </a:rPr>
              <a:t>	</a:t>
            </a:r>
            <a:r>
              <a:rPr lang="fr-CA" sz="1800" dirty="0" smtClean="0">
                <a:solidFill>
                  <a:schemeClr val="tx1"/>
                </a:solidFill>
              </a:rPr>
              <a:t>Robot de nano-pipetage: </a:t>
            </a:r>
            <a:r>
              <a:rPr lang="fr-CA" sz="1800" b="1" dirty="0" smtClean="0">
                <a:solidFill>
                  <a:schemeClr val="tx1"/>
                </a:solidFill>
              </a:rPr>
              <a:t>Mosquito</a:t>
            </a:r>
            <a:r>
              <a:rPr lang="fr-CA" sz="1800" dirty="0" smtClean="0">
                <a:solidFill>
                  <a:schemeClr val="tx1"/>
                </a:solidFill>
              </a:rPr>
              <a:t> </a:t>
            </a:r>
          </a:p>
          <a:p>
            <a:pPr marL="803275" indent="-30003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803275" algn="l"/>
              </a:tabLst>
            </a:pPr>
            <a:r>
              <a:rPr lang="fr-CA" sz="1800" dirty="0" smtClean="0">
                <a:solidFill>
                  <a:schemeClr val="tx1"/>
                </a:solidFill>
              </a:rPr>
              <a:t>Robot imageur et de cristallisation: </a:t>
            </a:r>
            <a:r>
              <a:rPr lang="fr-CA" sz="1800" b="1" dirty="0" smtClean="0">
                <a:solidFill>
                  <a:schemeClr val="tx1"/>
                </a:solidFill>
              </a:rPr>
              <a:t>CRYSTAL Pro-HT</a:t>
            </a:r>
            <a:r>
              <a:rPr lang="fr-CA" sz="1800" dirty="0" smtClean="0">
                <a:solidFill>
                  <a:schemeClr val="tx1"/>
                </a:solidFill>
              </a:rPr>
              <a:t> </a:t>
            </a:r>
            <a:r>
              <a:rPr lang="fr-CA" sz="1800" dirty="0">
                <a:solidFill>
                  <a:schemeClr val="tx1"/>
                </a:solidFill>
              </a:rPr>
              <a:t>de </a:t>
            </a:r>
            <a:r>
              <a:rPr lang="fr-CA" sz="1800" dirty="0" err="1" smtClean="0">
                <a:solidFill>
                  <a:schemeClr val="tx1"/>
                </a:solidFill>
              </a:rPr>
              <a:t>Molecular</a:t>
            </a:r>
            <a:r>
              <a:rPr lang="fr-CA" sz="1800" dirty="0" smtClean="0">
                <a:solidFill>
                  <a:schemeClr val="tx1"/>
                </a:solidFill>
              </a:rPr>
              <a:t>   Dimensions</a:t>
            </a:r>
          </a:p>
          <a:p>
            <a:pPr marL="720000" indent="-21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809625" algn="l"/>
              </a:tabLst>
            </a:pPr>
            <a:r>
              <a:rPr lang="fr-CA" sz="1800" dirty="0" smtClean="0">
                <a:solidFill>
                  <a:schemeClr val="tx1"/>
                </a:solidFill>
              </a:rPr>
              <a:t>	Source lumineuse UV:  </a:t>
            </a:r>
            <a:r>
              <a:rPr lang="fr-CA" sz="1800" b="1" dirty="0" smtClean="0">
                <a:solidFill>
                  <a:schemeClr val="tx1"/>
                </a:solidFill>
              </a:rPr>
              <a:t>X-TA</a:t>
            </a:r>
            <a:r>
              <a:rPr lang="fr-CA" sz="1800" dirty="0" smtClean="0">
                <a:solidFill>
                  <a:schemeClr val="tx1"/>
                </a:solidFill>
              </a:rPr>
              <a:t> </a:t>
            </a:r>
            <a:r>
              <a:rPr lang="fr-CA" sz="1800" b="1" dirty="0" smtClean="0">
                <a:solidFill>
                  <a:schemeClr val="tx1"/>
                </a:solidFill>
              </a:rPr>
              <a:t>Light UV </a:t>
            </a:r>
            <a:r>
              <a:rPr lang="fr-CA" sz="1800" dirty="0" smtClean="0">
                <a:solidFill>
                  <a:schemeClr val="tx1"/>
                </a:solidFill>
              </a:rPr>
              <a:t>de </a:t>
            </a:r>
            <a:r>
              <a:rPr lang="fr-CA" sz="1800" dirty="0" err="1" smtClean="0">
                <a:solidFill>
                  <a:schemeClr val="tx1"/>
                </a:solidFill>
              </a:rPr>
              <a:t>Molecular</a:t>
            </a:r>
            <a:r>
              <a:rPr lang="fr-CA" sz="1800" dirty="0" smtClean="0">
                <a:solidFill>
                  <a:schemeClr val="tx1"/>
                </a:solidFill>
              </a:rPr>
              <a:t> Dimensions </a:t>
            </a:r>
          </a:p>
          <a:p>
            <a:pPr marL="0" indent="0" algn="l">
              <a:buNone/>
            </a:pPr>
            <a:endParaRPr lang="fr-CA" sz="16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fr-CA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 algn="l">
              <a:buNone/>
            </a:pPr>
            <a:r>
              <a:rPr lang="fr-CA" sz="1800" b="1" dirty="0">
                <a:solidFill>
                  <a:schemeClr val="tx1"/>
                </a:solidFill>
              </a:rPr>
              <a:t> </a:t>
            </a:r>
            <a:r>
              <a:rPr lang="fr-CA" sz="1800" b="1" dirty="0" smtClean="0">
                <a:solidFill>
                  <a:schemeClr val="tx1"/>
                </a:solidFill>
              </a:rPr>
              <a:t>    Formation obligatoire </a:t>
            </a:r>
          </a:p>
          <a:p>
            <a:pPr marL="0" indent="0" algn="l">
              <a:buNone/>
            </a:pPr>
            <a:r>
              <a:rPr lang="fr-CA" sz="1800" b="1" dirty="0">
                <a:solidFill>
                  <a:schemeClr val="tx1"/>
                </a:solidFill>
              </a:rPr>
              <a:t> </a:t>
            </a:r>
            <a:r>
              <a:rPr lang="fr-CA" sz="1800" b="1" dirty="0" smtClean="0">
                <a:solidFill>
                  <a:schemeClr val="tx1"/>
                </a:solidFill>
              </a:rPr>
              <a:t>    par Benoit Bessette</a:t>
            </a:r>
          </a:p>
          <a:p>
            <a:pPr marL="0" indent="0" algn="l">
              <a:buNone/>
            </a:pPr>
            <a:r>
              <a:rPr lang="fr-CA" sz="1800" b="1" dirty="0">
                <a:solidFill>
                  <a:schemeClr val="tx1"/>
                </a:solidFill>
              </a:rPr>
              <a:t> </a:t>
            </a:r>
            <a:r>
              <a:rPr lang="fr-CA" sz="1800" b="1" dirty="0" smtClean="0">
                <a:solidFill>
                  <a:schemeClr val="tx1"/>
                </a:solidFill>
              </a:rPr>
              <a:t>    </a:t>
            </a:r>
            <a:r>
              <a:rPr lang="fr-CA" sz="18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benoit.bessette@umontreal.ca</a:t>
            </a:r>
            <a:r>
              <a:rPr lang="fr-CA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CA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fr-CA" sz="1800" b="1" dirty="0" smtClean="0">
                <a:solidFill>
                  <a:schemeClr val="tx1"/>
                </a:solidFill>
              </a:rPr>
              <a:t>     local B-329 tel 1929</a:t>
            </a:r>
            <a:endParaRPr lang="fr-CA" sz="1800" b="1" dirty="0">
              <a:solidFill>
                <a:schemeClr val="tx1"/>
              </a:solidFill>
            </a:endParaRPr>
          </a:p>
          <a:p>
            <a:pPr algn="l"/>
            <a:endParaRPr lang="fr-CA" sz="1800" dirty="0"/>
          </a:p>
          <a:p>
            <a:endParaRPr lang="fr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3" t="15524" r="50952" b="71627"/>
          <a:stretch/>
        </p:blipFill>
        <p:spPr bwMode="auto">
          <a:xfrm>
            <a:off x="6449856" y="5422439"/>
            <a:ext cx="2305050" cy="12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:\Appareil départemental\Général\Photos appareils 2015 MV\Plateforme cristallographie\Hôtel_cristallographie_2015_11_app_1603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69160"/>
            <a:ext cx="1943787" cy="139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T:\Appareil départemental\Général\Photos appareils 2015 MV\Plateforme cristallographie\Xta-light_2015_11_app_1611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87" y="134526"/>
            <a:ext cx="1840458" cy="1654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T:\Appareil départemental\Général\Photos appareils 2015 MV\Plateforme cristallographie\Mosquito_2015_11_app_1367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526"/>
            <a:ext cx="1624235" cy="149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28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9552" y="263904"/>
            <a:ext cx="6624736" cy="701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CA" dirty="0" err="1" smtClean="0"/>
              <a:t>Protéomique</a:t>
            </a:r>
            <a:r>
              <a:rPr lang="fr-CA" dirty="0" smtClean="0"/>
              <a:t> et Spectroscopie</a:t>
            </a:r>
            <a:endParaRPr lang="fr-CA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23528" y="1066774"/>
            <a:ext cx="8568952" cy="5791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endParaRPr lang="fr-CA" sz="2300" b="1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fr-CA" sz="9600" b="1" dirty="0" smtClean="0">
                <a:solidFill>
                  <a:schemeClr val="tx1"/>
                </a:solidFill>
              </a:rPr>
              <a:t> </a:t>
            </a:r>
          </a:p>
          <a:p>
            <a:pPr marL="0" indent="0" algn="l">
              <a:buNone/>
            </a:pPr>
            <a:r>
              <a:rPr lang="fr-CA" sz="9600" dirty="0" smtClean="0">
                <a:solidFill>
                  <a:schemeClr val="tx1"/>
                </a:solidFill>
              </a:rPr>
              <a:t>Plateforme </a:t>
            </a:r>
            <a:r>
              <a:rPr lang="fr-CA" sz="9600" dirty="0">
                <a:solidFill>
                  <a:schemeClr val="tx1"/>
                </a:solidFill>
              </a:rPr>
              <a:t>de </a:t>
            </a:r>
            <a:r>
              <a:rPr lang="fr-CA" sz="9600" dirty="0" err="1">
                <a:solidFill>
                  <a:schemeClr val="tx1"/>
                </a:solidFill>
              </a:rPr>
              <a:t>protéomique</a:t>
            </a:r>
            <a:r>
              <a:rPr lang="fr-CA" sz="9600" dirty="0">
                <a:solidFill>
                  <a:schemeClr val="tx1"/>
                </a:solidFill>
              </a:rPr>
              <a:t> et génomique</a:t>
            </a:r>
          </a:p>
          <a:p>
            <a:pPr marL="442913" indent="-179388" algn="l" defTabSz="442913">
              <a:tabLst>
                <a:tab pos="442913" algn="l"/>
              </a:tabLst>
            </a:pPr>
            <a:r>
              <a:rPr lang="fr-CA" sz="6400" b="1" dirty="0" smtClean="0">
                <a:solidFill>
                  <a:schemeClr val="tx1"/>
                </a:solidFill>
              </a:rPr>
              <a:t>Lecteurs </a:t>
            </a:r>
            <a:r>
              <a:rPr lang="fr-CA" sz="6400" b="1" dirty="0">
                <a:solidFill>
                  <a:schemeClr val="tx1"/>
                </a:solidFill>
              </a:rPr>
              <a:t>de plaque multi-puits:</a:t>
            </a:r>
          </a:p>
          <a:p>
            <a:pPr marL="828000" lvl="1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361950" algn="l"/>
              </a:tabLst>
            </a:pPr>
            <a:r>
              <a:rPr lang="fr-CA" sz="5200" dirty="0">
                <a:solidFill>
                  <a:schemeClr val="tx1"/>
                </a:solidFill>
              </a:rPr>
              <a:t>	  </a:t>
            </a:r>
            <a:r>
              <a:rPr lang="fr-CA" sz="5200" dirty="0" smtClean="0">
                <a:solidFill>
                  <a:schemeClr val="tx1"/>
                </a:solidFill>
              </a:rPr>
              <a:t>Fusion </a:t>
            </a:r>
            <a:r>
              <a:rPr lang="el-GR" sz="5200" dirty="0" smtClean="0">
                <a:solidFill>
                  <a:schemeClr val="tx1"/>
                </a:solidFill>
              </a:rPr>
              <a:t>α</a:t>
            </a:r>
            <a:r>
              <a:rPr lang="fr-CA" sz="5200" dirty="0" smtClean="0">
                <a:solidFill>
                  <a:schemeClr val="tx1"/>
                </a:solidFill>
              </a:rPr>
              <a:t>-FP </a:t>
            </a:r>
            <a:r>
              <a:rPr lang="fr-CA" sz="5200" dirty="0">
                <a:solidFill>
                  <a:schemeClr val="tx1"/>
                </a:solidFill>
              </a:rPr>
              <a:t>de Perkin-Elmer: fluorescence, luminescence et absorbance</a:t>
            </a:r>
          </a:p>
          <a:p>
            <a:pPr marL="828000" lvl="1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fr-CA" sz="5200" dirty="0">
                <a:solidFill>
                  <a:schemeClr val="tx1"/>
                </a:solidFill>
              </a:rPr>
              <a:t>  </a:t>
            </a:r>
            <a:r>
              <a:rPr lang="fr-CA" sz="5200" dirty="0" smtClean="0">
                <a:solidFill>
                  <a:schemeClr val="tx1"/>
                </a:solidFill>
              </a:rPr>
              <a:t> </a:t>
            </a:r>
            <a:r>
              <a:rPr lang="fr-CA" sz="5200" dirty="0" err="1" smtClean="0">
                <a:solidFill>
                  <a:schemeClr val="tx1"/>
                </a:solidFill>
              </a:rPr>
              <a:t>SpectraMAx</a:t>
            </a:r>
            <a:r>
              <a:rPr lang="fr-CA" sz="5200" dirty="0" smtClean="0">
                <a:solidFill>
                  <a:schemeClr val="tx1"/>
                </a:solidFill>
              </a:rPr>
              <a:t> </a:t>
            </a:r>
            <a:r>
              <a:rPr lang="fr-CA" sz="5200" dirty="0">
                <a:solidFill>
                  <a:schemeClr val="tx1"/>
                </a:solidFill>
              </a:rPr>
              <a:t>190 de </a:t>
            </a:r>
            <a:r>
              <a:rPr lang="fr-CA" sz="5200" dirty="0" err="1">
                <a:solidFill>
                  <a:schemeClr val="tx1"/>
                </a:solidFill>
              </a:rPr>
              <a:t>Molecular</a:t>
            </a:r>
            <a:r>
              <a:rPr lang="fr-CA" sz="5200" dirty="0">
                <a:solidFill>
                  <a:schemeClr val="tx1"/>
                </a:solidFill>
              </a:rPr>
              <a:t> </a:t>
            </a:r>
            <a:r>
              <a:rPr lang="fr-CA" sz="5200" dirty="0" err="1">
                <a:solidFill>
                  <a:schemeClr val="tx1"/>
                </a:solidFill>
              </a:rPr>
              <a:t>Devices</a:t>
            </a:r>
            <a:r>
              <a:rPr lang="fr-CA" sz="5200" dirty="0">
                <a:solidFill>
                  <a:schemeClr val="tx1"/>
                </a:solidFill>
              </a:rPr>
              <a:t>:  absorbance</a:t>
            </a:r>
          </a:p>
          <a:p>
            <a:pPr marL="828000" lvl="1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fr-CA" sz="5200" dirty="0">
                <a:solidFill>
                  <a:schemeClr val="tx1"/>
                </a:solidFill>
              </a:rPr>
              <a:t>  </a:t>
            </a:r>
            <a:r>
              <a:rPr lang="fr-CA" sz="5200" dirty="0" smtClean="0">
                <a:solidFill>
                  <a:schemeClr val="tx1"/>
                </a:solidFill>
              </a:rPr>
              <a:t> </a:t>
            </a:r>
            <a:r>
              <a:rPr lang="fr-CA" sz="5200" dirty="0" err="1" smtClean="0">
                <a:solidFill>
                  <a:schemeClr val="tx1"/>
                </a:solidFill>
              </a:rPr>
              <a:t>SpectraMax</a:t>
            </a:r>
            <a:r>
              <a:rPr lang="fr-CA" sz="5200" dirty="0" smtClean="0">
                <a:solidFill>
                  <a:schemeClr val="tx1"/>
                </a:solidFill>
              </a:rPr>
              <a:t> </a:t>
            </a:r>
            <a:r>
              <a:rPr lang="fr-CA" sz="5200" dirty="0">
                <a:solidFill>
                  <a:schemeClr val="tx1"/>
                </a:solidFill>
              </a:rPr>
              <a:t>Gemini XS de </a:t>
            </a:r>
            <a:r>
              <a:rPr lang="fr-CA" sz="5200" dirty="0" err="1">
                <a:solidFill>
                  <a:schemeClr val="tx1"/>
                </a:solidFill>
              </a:rPr>
              <a:t>Molecular</a:t>
            </a:r>
            <a:r>
              <a:rPr lang="fr-CA" sz="5200" dirty="0">
                <a:solidFill>
                  <a:schemeClr val="tx1"/>
                </a:solidFill>
              </a:rPr>
              <a:t> </a:t>
            </a:r>
            <a:r>
              <a:rPr lang="fr-CA" sz="5200" dirty="0" err="1">
                <a:solidFill>
                  <a:schemeClr val="tx1"/>
                </a:solidFill>
              </a:rPr>
              <a:t>Devices</a:t>
            </a:r>
            <a:r>
              <a:rPr lang="fr-CA" sz="5200" dirty="0">
                <a:solidFill>
                  <a:schemeClr val="tx1"/>
                </a:solidFill>
              </a:rPr>
              <a:t>: fluorescence et luminescence</a:t>
            </a:r>
          </a:p>
          <a:p>
            <a:pPr marL="442913" indent="-179388" algn="l" defTabSz="442913">
              <a:tabLst>
                <a:tab pos="361950" algn="l"/>
              </a:tabLst>
            </a:pPr>
            <a:r>
              <a:rPr lang="fr-CA" sz="6400" b="1" dirty="0" err="1" smtClean="0">
                <a:solidFill>
                  <a:schemeClr val="tx1"/>
                </a:solidFill>
              </a:rPr>
              <a:t>Luminomètre</a:t>
            </a:r>
            <a:r>
              <a:rPr lang="fr-CA" sz="6400" b="1" dirty="0" smtClean="0">
                <a:solidFill>
                  <a:schemeClr val="tx1"/>
                </a:solidFill>
              </a:rPr>
              <a:t> </a:t>
            </a:r>
            <a:r>
              <a:rPr lang="fr-CA" sz="6400" b="1" dirty="0" err="1" smtClean="0">
                <a:solidFill>
                  <a:schemeClr val="tx1"/>
                </a:solidFill>
              </a:rPr>
              <a:t>Triathler</a:t>
            </a:r>
            <a:r>
              <a:rPr lang="fr-CA" sz="6400" b="1" dirty="0">
                <a:solidFill>
                  <a:schemeClr val="tx1"/>
                </a:solidFill>
              </a:rPr>
              <a:t> </a:t>
            </a:r>
            <a:r>
              <a:rPr lang="fr-CA" sz="6400" dirty="0" smtClean="0">
                <a:solidFill>
                  <a:schemeClr val="tx1"/>
                </a:solidFill>
              </a:rPr>
              <a:t>de </a:t>
            </a:r>
            <a:r>
              <a:rPr lang="fr-CA" sz="6400" dirty="0" err="1" smtClean="0">
                <a:solidFill>
                  <a:schemeClr val="tx1"/>
                </a:solidFill>
              </a:rPr>
              <a:t>Hidex</a:t>
            </a:r>
            <a:r>
              <a:rPr lang="fr-CA" sz="6400" dirty="0" smtClean="0">
                <a:solidFill>
                  <a:schemeClr val="tx1"/>
                </a:solidFill>
              </a:rPr>
              <a:t> </a:t>
            </a:r>
            <a:r>
              <a:rPr lang="fr-CA" sz="4000" dirty="0" smtClean="0">
                <a:solidFill>
                  <a:schemeClr val="tx1"/>
                </a:solidFill>
              </a:rPr>
              <a:t>(Lectures de tubes de 7 ml, 20ml et </a:t>
            </a:r>
            <a:r>
              <a:rPr lang="fr-CA" sz="4000" dirty="0" err="1" smtClean="0">
                <a:solidFill>
                  <a:schemeClr val="tx1"/>
                </a:solidFill>
              </a:rPr>
              <a:t>eppendorf</a:t>
            </a:r>
            <a:r>
              <a:rPr lang="fr-CA" sz="4000" dirty="0" smtClean="0">
                <a:solidFill>
                  <a:schemeClr val="tx1"/>
                </a:solidFill>
              </a:rPr>
              <a:t>)</a:t>
            </a:r>
          </a:p>
          <a:p>
            <a:pPr marL="442913" indent="-179388" algn="l">
              <a:spcBef>
                <a:spcPts val="1200"/>
              </a:spcBef>
              <a:tabLst>
                <a:tab pos="361950" algn="l"/>
              </a:tabLst>
            </a:pPr>
            <a:r>
              <a:rPr lang="fr-CA" sz="6400" b="1" dirty="0" err="1" smtClean="0">
                <a:solidFill>
                  <a:schemeClr val="tx1"/>
                </a:solidFill>
              </a:rPr>
              <a:t>qPCR</a:t>
            </a:r>
            <a:r>
              <a:rPr lang="fr-CA" sz="6400" b="1" dirty="0" smtClean="0">
                <a:solidFill>
                  <a:schemeClr val="tx1"/>
                </a:solidFill>
              </a:rPr>
              <a:t> en temps réel: </a:t>
            </a:r>
          </a:p>
          <a:p>
            <a:pPr marL="828000" lvl="1" indent="0">
              <a:buSzPct val="100000"/>
              <a:tabLst>
                <a:tab pos="360363" algn="l"/>
                <a:tab pos="361950" algn="l"/>
                <a:tab pos="989013" algn="l"/>
              </a:tabLst>
            </a:pPr>
            <a:r>
              <a:rPr lang="fr-CA" sz="5200" b="1" dirty="0">
                <a:solidFill>
                  <a:schemeClr val="tx1"/>
                </a:solidFill>
              </a:rPr>
              <a:t>	</a:t>
            </a:r>
            <a:r>
              <a:rPr lang="fr-CA" sz="5200" dirty="0" err="1" smtClean="0">
                <a:solidFill>
                  <a:schemeClr val="tx1"/>
                </a:solidFill>
              </a:rPr>
              <a:t>LightCycler</a:t>
            </a:r>
            <a:r>
              <a:rPr lang="fr-CA" sz="5200" dirty="0" smtClean="0">
                <a:solidFill>
                  <a:schemeClr val="tx1"/>
                </a:solidFill>
              </a:rPr>
              <a:t> 480 de Roche</a:t>
            </a:r>
          </a:p>
          <a:p>
            <a:pPr marL="828000" lvl="1" indent="0">
              <a:buSzPct val="100000"/>
              <a:tabLst>
                <a:tab pos="361950" algn="l"/>
              </a:tabLst>
            </a:pPr>
            <a:r>
              <a:rPr lang="fr-CA" sz="5200" dirty="0">
                <a:solidFill>
                  <a:schemeClr val="tx1"/>
                </a:solidFill>
              </a:rPr>
              <a:t>	</a:t>
            </a:r>
            <a:r>
              <a:rPr lang="fr-CA" sz="5200" dirty="0" smtClean="0">
                <a:solidFill>
                  <a:schemeClr val="tx1"/>
                </a:solidFill>
              </a:rPr>
              <a:t>  </a:t>
            </a:r>
            <a:r>
              <a:rPr lang="fr-CA" sz="5200" dirty="0" err="1" smtClean="0">
                <a:solidFill>
                  <a:schemeClr val="tx1"/>
                </a:solidFill>
              </a:rPr>
              <a:t>LightCycler</a:t>
            </a:r>
            <a:r>
              <a:rPr lang="fr-CA" sz="5200" dirty="0" smtClean="0">
                <a:solidFill>
                  <a:schemeClr val="tx1"/>
                </a:solidFill>
              </a:rPr>
              <a:t> 96 </a:t>
            </a:r>
            <a:r>
              <a:rPr lang="fr-CA" sz="5200" dirty="0">
                <a:solidFill>
                  <a:schemeClr val="tx1"/>
                </a:solidFill>
              </a:rPr>
              <a:t>de Roche</a:t>
            </a:r>
            <a:r>
              <a:rPr lang="fr-CA" sz="5200" dirty="0" smtClean="0">
                <a:solidFill>
                  <a:schemeClr val="tx1"/>
                </a:solidFill>
              </a:rPr>
              <a:t>	</a:t>
            </a:r>
            <a:r>
              <a:rPr lang="fr-CA" sz="5200" dirty="0">
                <a:solidFill>
                  <a:schemeClr val="tx1"/>
                </a:solidFill>
              </a:rPr>
              <a:t>	</a:t>
            </a:r>
            <a:endParaRPr lang="fr-CA" sz="5200" dirty="0" smtClean="0">
              <a:solidFill>
                <a:schemeClr val="tx1"/>
              </a:solidFill>
            </a:endParaRPr>
          </a:p>
          <a:p>
            <a:pPr algn="l"/>
            <a:endParaRPr lang="fr-CA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CA" sz="9600" dirty="0" smtClean="0">
                <a:solidFill>
                  <a:schemeClr val="tx1"/>
                </a:solidFill>
              </a:rPr>
              <a:t>Plateforme </a:t>
            </a:r>
            <a:r>
              <a:rPr lang="fr-CA" sz="9600" dirty="0">
                <a:solidFill>
                  <a:schemeClr val="tx1"/>
                </a:solidFill>
              </a:rPr>
              <a:t>de Spectroscopie </a:t>
            </a:r>
            <a:endParaRPr lang="fr-CA" sz="9600" dirty="0" smtClean="0">
              <a:solidFill>
                <a:schemeClr val="tx1"/>
              </a:solidFill>
            </a:endParaRPr>
          </a:p>
          <a:p>
            <a:pPr marL="442913" indent="-180975">
              <a:buFont typeface="Arial" panose="020B0604020202020204" pitchFamily="34" charset="0"/>
              <a:buChar char="•"/>
            </a:pPr>
            <a:r>
              <a:rPr lang="fr-CA" sz="6400" dirty="0" smtClean="0">
                <a:solidFill>
                  <a:schemeClr val="tx1"/>
                </a:solidFill>
              </a:rPr>
              <a:t>Spectrophotomètre pour fluorescence </a:t>
            </a:r>
            <a:r>
              <a:rPr lang="fr-CA" sz="6400" b="1" dirty="0" smtClean="0">
                <a:solidFill>
                  <a:schemeClr val="tx1"/>
                </a:solidFill>
              </a:rPr>
              <a:t>Cary </a:t>
            </a:r>
            <a:r>
              <a:rPr lang="fr-CA" sz="6400" b="1" dirty="0" err="1" smtClean="0">
                <a:solidFill>
                  <a:schemeClr val="tx1"/>
                </a:solidFill>
              </a:rPr>
              <a:t>Eclipse</a:t>
            </a:r>
            <a:r>
              <a:rPr lang="fr-CA" sz="6400" b="1" dirty="0" smtClean="0">
                <a:solidFill>
                  <a:schemeClr val="tx1"/>
                </a:solidFill>
              </a:rPr>
              <a:t> </a:t>
            </a:r>
            <a:r>
              <a:rPr lang="fr-CA" sz="6400" dirty="0" smtClean="0">
                <a:solidFill>
                  <a:schemeClr val="tx1"/>
                </a:solidFill>
              </a:rPr>
              <a:t>de </a:t>
            </a:r>
            <a:r>
              <a:rPr lang="fr-CA" sz="6400" dirty="0" err="1" smtClean="0">
                <a:solidFill>
                  <a:schemeClr val="tx1"/>
                </a:solidFill>
              </a:rPr>
              <a:t>Varian-Agilent</a:t>
            </a:r>
            <a:endParaRPr lang="fr-CA" sz="6400" dirty="0" smtClean="0">
              <a:solidFill>
                <a:schemeClr val="tx1"/>
              </a:solidFill>
            </a:endParaRPr>
          </a:p>
          <a:p>
            <a:pPr marL="442800" indent="-180000">
              <a:buFont typeface="Arial" panose="020B0604020202020204" pitchFamily="34" charset="0"/>
              <a:buChar char="•"/>
              <a:tabLst>
                <a:tab pos="442913" algn="l"/>
                <a:tab pos="1255713" algn="l"/>
              </a:tabLst>
            </a:pPr>
            <a:r>
              <a:rPr lang="fr-CA" sz="6400" dirty="0" smtClean="0">
                <a:solidFill>
                  <a:schemeClr val="tx1"/>
                </a:solidFill>
              </a:rPr>
              <a:t>Spectrophotomètre UV-Visible </a:t>
            </a:r>
            <a:r>
              <a:rPr lang="fr-CA" sz="6400" b="1" dirty="0" smtClean="0">
                <a:solidFill>
                  <a:schemeClr val="tx1"/>
                </a:solidFill>
              </a:rPr>
              <a:t>Cary 300  </a:t>
            </a:r>
            <a:r>
              <a:rPr lang="fr-CA" sz="6400" dirty="0">
                <a:solidFill>
                  <a:schemeClr val="tx1"/>
                </a:solidFill>
              </a:rPr>
              <a:t>de </a:t>
            </a:r>
            <a:r>
              <a:rPr lang="fr-CA" sz="6400" dirty="0" err="1" smtClean="0">
                <a:solidFill>
                  <a:schemeClr val="tx1"/>
                </a:solidFill>
              </a:rPr>
              <a:t>Varian-Agilent</a:t>
            </a:r>
            <a:endParaRPr lang="fr-CA" sz="6400" dirty="0" smtClean="0">
              <a:solidFill>
                <a:schemeClr val="tx1"/>
              </a:solidFill>
            </a:endParaRPr>
          </a:p>
          <a:p>
            <a:pPr marL="0" indent="0" algn="l">
              <a:buNone/>
              <a:tabLst>
                <a:tab pos="265113" algn="l"/>
                <a:tab pos="361950" algn="l"/>
              </a:tabLst>
            </a:pPr>
            <a:r>
              <a:rPr lang="fr-CA" sz="1700" dirty="0">
                <a:solidFill>
                  <a:schemeClr val="tx1"/>
                </a:solidFill>
              </a:rPr>
              <a:t>	</a:t>
            </a:r>
            <a:r>
              <a:rPr lang="fr-CA" sz="6400" b="1" dirty="0" smtClean="0">
                <a:solidFill>
                  <a:schemeClr val="tx1"/>
                </a:solidFill>
              </a:rPr>
              <a:t>	</a:t>
            </a:r>
            <a:endParaRPr lang="fr-CA" sz="2200" b="1" dirty="0" smtClean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fr-CA" sz="2200" b="1" dirty="0">
                <a:solidFill>
                  <a:schemeClr val="tx1"/>
                </a:solidFill>
              </a:rPr>
              <a:t>	</a:t>
            </a:r>
            <a:r>
              <a:rPr lang="fr-CA" sz="7200" b="1" dirty="0" smtClean="0">
                <a:solidFill>
                  <a:schemeClr val="tx1"/>
                </a:solidFill>
              </a:rPr>
              <a:t>Formation </a:t>
            </a:r>
            <a:r>
              <a:rPr lang="fr-CA" sz="7200" b="1" dirty="0">
                <a:solidFill>
                  <a:schemeClr val="tx1"/>
                </a:solidFill>
              </a:rPr>
              <a:t>obligatoire </a:t>
            </a:r>
            <a:endParaRPr lang="fr-CA" sz="7200" b="1" dirty="0" smtClean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fr-CA" sz="7200" b="1" dirty="0">
                <a:solidFill>
                  <a:schemeClr val="tx1"/>
                </a:solidFill>
              </a:rPr>
              <a:t>	</a:t>
            </a:r>
            <a:r>
              <a:rPr lang="fr-CA" sz="7200" b="1" dirty="0" smtClean="0">
                <a:solidFill>
                  <a:schemeClr val="tx1"/>
                </a:solidFill>
              </a:rPr>
              <a:t>par </a:t>
            </a:r>
            <a:r>
              <a:rPr lang="fr-CA" sz="7200" b="1" dirty="0">
                <a:solidFill>
                  <a:schemeClr val="tx1"/>
                </a:solidFill>
              </a:rPr>
              <a:t>Philipe </a:t>
            </a:r>
            <a:r>
              <a:rPr lang="fr-CA" sz="7200" b="1" dirty="0" smtClean="0">
                <a:solidFill>
                  <a:schemeClr val="tx1"/>
                </a:solidFill>
              </a:rPr>
              <a:t>Lampron</a:t>
            </a:r>
          </a:p>
          <a:p>
            <a:pPr marL="0" indent="0">
              <a:buNone/>
            </a:pPr>
            <a:r>
              <a:rPr lang="fr-CA" sz="7200" b="1" dirty="0">
                <a:solidFill>
                  <a:schemeClr val="tx1"/>
                </a:solidFill>
              </a:rPr>
              <a:t>	</a:t>
            </a:r>
            <a:r>
              <a:rPr lang="fr-CA" sz="7200" b="1" dirty="0">
                <a:solidFill>
                  <a:schemeClr val="tx1"/>
                </a:solidFill>
                <a:hlinkClick r:id="rId2"/>
              </a:rPr>
              <a:t>p.lampron@umontreal.ca</a:t>
            </a:r>
            <a:r>
              <a:rPr lang="fr-CA" sz="7200" b="1" dirty="0">
                <a:solidFill>
                  <a:schemeClr val="tx1"/>
                </a:solidFill>
              </a:rPr>
              <a:t> </a:t>
            </a:r>
            <a:endParaRPr lang="fr-CA" sz="7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CA" sz="7200" b="1" dirty="0">
                <a:solidFill>
                  <a:schemeClr val="tx1"/>
                </a:solidFill>
              </a:rPr>
              <a:t>	</a:t>
            </a:r>
            <a:r>
              <a:rPr lang="fr-CA" sz="7200" b="1" dirty="0" smtClean="0">
                <a:solidFill>
                  <a:schemeClr val="tx1"/>
                </a:solidFill>
              </a:rPr>
              <a:t>local </a:t>
            </a:r>
            <a:r>
              <a:rPr lang="fr-CA" sz="7200" b="1" dirty="0">
                <a:solidFill>
                  <a:schemeClr val="tx1"/>
                </a:solidFill>
              </a:rPr>
              <a:t>A-311 tel 5560</a:t>
            </a:r>
          </a:p>
          <a:p>
            <a:pPr marL="0" indent="0" algn="l">
              <a:buNone/>
            </a:pPr>
            <a:endParaRPr lang="fr-CA" sz="2200" b="1" dirty="0">
              <a:solidFill>
                <a:schemeClr val="tx1"/>
              </a:solidFill>
            </a:endParaRPr>
          </a:p>
          <a:p>
            <a:pPr algn="l"/>
            <a:endParaRPr lang="fr-CA" dirty="0">
              <a:solidFill>
                <a:srgbClr val="FFC000"/>
              </a:solidFill>
            </a:endParaRPr>
          </a:p>
          <a:p>
            <a:pPr algn="l"/>
            <a:endParaRPr lang="fr-CA" dirty="0"/>
          </a:p>
        </p:txBody>
      </p:sp>
      <p:grpSp>
        <p:nvGrpSpPr>
          <p:cNvPr id="5" name="Groupe 4"/>
          <p:cNvGrpSpPr/>
          <p:nvPr/>
        </p:nvGrpSpPr>
        <p:grpSpPr>
          <a:xfrm>
            <a:off x="6958135" y="6090463"/>
            <a:ext cx="1944216" cy="572522"/>
            <a:chOff x="475926" y="5795461"/>
            <a:chExt cx="2352676" cy="572522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4" t="15714" r="50774" b="82092"/>
            <a:stretch/>
          </p:blipFill>
          <p:spPr bwMode="auto">
            <a:xfrm>
              <a:off x="475926" y="5795461"/>
              <a:ext cx="2352675" cy="21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4" t="40275" r="50774" b="56339"/>
            <a:stretch/>
          </p:blipFill>
          <p:spPr bwMode="auto">
            <a:xfrm>
              <a:off x="475927" y="6029325"/>
              <a:ext cx="2352675" cy="33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T:\Appareil départemental\Général\Photos appareils 2015 MV\Plateforme Protéomique\PCR_LightCycler480_2015_11_app_1372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48" y="162072"/>
            <a:ext cx="1752848" cy="90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T:\Appareil départemental\Général\Photos appareils 2015 MV\Plateforme Protéomique\PCR_LightCycler96_2015_11_app_1370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1" y="1168461"/>
            <a:ext cx="921680" cy="12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Appareil départemental\Général\Photos appareils 2015 MV\Plateforme Spectroscopie\Spectro_Varian_Cary300_2015_11_app_1622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60" y="4702349"/>
            <a:ext cx="2007302" cy="114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T:\Appareil départemental\Général\Photos appareils 2015 MV\Plateforme Spectroscopie\Spectro_Varian_CaryEclipse_2015_11_app_1613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25" y="3665782"/>
            <a:ext cx="2025837" cy="10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l="16250" t="11120" r="71150" b="77360"/>
          <a:stretch/>
        </p:blipFill>
        <p:spPr>
          <a:xfrm>
            <a:off x="7166474" y="2512777"/>
            <a:ext cx="1712688" cy="9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05061" y="279688"/>
            <a:ext cx="6286438" cy="7010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CA" dirty="0" smtClean="0"/>
              <a:t>Ultracentrifugeuses et rotors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00235" y="1397379"/>
            <a:ext cx="8291264" cy="525658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lvl="0" indent="0" algn="l">
              <a:buClr>
                <a:srgbClr val="6F6F74"/>
              </a:buClr>
              <a:buNone/>
            </a:pPr>
            <a:endParaRPr lang="fr-CA" dirty="0" smtClean="0">
              <a:solidFill>
                <a:schemeClr val="tx1"/>
              </a:solidFill>
            </a:endParaRPr>
          </a:p>
          <a:p>
            <a:pPr marL="0" lvl="0" indent="0" algn="l">
              <a:buClr>
                <a:srgbClr val="6F6F74"/>
              </a:buClr>
              <a:buNone/>
            </a:pPr>
            <a:r>
              <a:rPr lang="fr-CA" sz="3400" dirty="0" smtClean="0">
                <a:solidFill>
                  <a:schemeClr val="tx1"/>
                </a:solidFill>
              </a:rPr>
              <a:t>       Plateforme </a:t>
            </a:r>
            <a:r>
              <a:rPr lang="fr-CA" sz="3400" dirty="0">
                <a:solidFill>
                  <a:schemeClr val="tx1"/>
                </a:solidFill>
              </a:rPr>
              <a:t>d’ultracentrifugation </a:t>
            </a:r>
            <a:endParaRPr lang="fr-CA" sz="3400" dirty="0" smtClean="0">
              <a:solidFill>
                <a:schemeClr val="tx1"/>
              </a:solidFill>
            </a:endParaRPr>
          </a:p>
          <a:p>
            <a:pPr lvl="0" indent="-17463" algn="l">
              <a:buSzPct val="120000"/>
            </a:pPr>
            <a:r>
              <a:rPr lang="fr-CA" sz="2100" dirty="0">
                <a:solidFill>
                  <a:schemeClr val="tx1"/>
                </a:solidFill>
              </a:rPr>
              <a:t>	</a:t>
            </a:r>
            <a:r>
              <a:rPr lang="fr-CA" sz="2100" dirty="0" smtClean="0">
                <a:solidFill>
                  <a:schemeClr val="tx1"/>
                </a:solidFill>
              </a:rPr>
              <a:t>Ultracentrifugeuse </a:t>
            </a:r>
            <a:r>
              <a:rPr lang="fr-CA" sz="2100" b="1" dirty="0" err="1" smtClean="0">
                <a:solidFill>
                  <a:schemeClr val="tx1"/>
                </a:solidFill>
              </a:rPr>
              <a:t>Beckman</a:t>
            </a:r>
            <a:r>
              <a:rPr lang="fr-CA" sz="2100" b="1" dirty="0" smtClean="0">
                <a:solidFill>
                  <a:schemeClr val="tx1"/>
                </a:solidFill>
              </a:rPr>
              <a:t> L8-70M</a:t>
            </a:r>
          </a:p>
          <a:p>
            <a:pPr lvl="0" indent="-17463" algn="l">
              <a:buSzPct val="120000"/>
            </a:pPr>
            <a:r>
              <a:rPr lang="fr-CA" sz="2100" dirty="0">
                <a:solidFill>
                  <a:schemeClr val="tx1"/>
                </a:solidFill>
              </a:rPr>
              <a:t>	</a:t>
            </a:r>
            <a:r>
              <a:rPr lang="fr-CA" sz="2100" dirty="0" smtClean="0">
                <a:solidFill>
                  <a:schemeClr val="tx1"/>
                </a:solidFill>
              </a:rPr>
              <a:t>Ultracentrifugeuse </a:t>
            </a:r>
            <a:r>
              <a:rPr lang="fr-CA" sz="2100" b="1" dirty="0" err="1" smtClean="0">
                <a:solidFill>
                  <a:schemeClr val="tx1"/>
                </a:solidFill>
              </a:rPr>
              <a:t>Sorvall</a:t>
            </a:r>
            <a:r>
              <a:rPr lang="fr-CA" sz="2100" b="1" dirty="0" smtClean="0">
                <a:solidFill>
                  <a:schemeClr val="tx1"/>
                </a:solidFill>
              </a:rPr>
              <a:t> Thermo </a:t>
            </a:r>
            <a:r>
              <a:rPr lang="fr-CA" sz="2100" b="1" dirty="0" err="1" smtClean="0">
                <a:solidFill>
                  <a:schemeClr val="tx1"/>
                </a:solidFill>
              </a:rPr>
              <a:t>Discovery</a:t>
            </a:r>
            <a:r>
              <a:rPr lang="fr-CA" sz="2100" b="1" dirty="0" smtClean="0">
                <a:solidFill>
                  <a:schemeClr val="tx1"/>
                </a:solidFill>
              </a:rPr>
              <a:t> 100SE</a:t>
            </a:r>
          </a:p>
          <a:p>
            <a:pPr lvl="0" indent="-17463" algn="l">
              <a:buSzPct val="120000"/>
            </a:pPr>
            <a:r>
              <a:rPr lang="fr-CA" sz="2100" dirty="0">
                <a:solidFill>
                  <a:schemeClr val="tx1"/>
                </a:solidFill>
              </a:rPr>
              <a:t>	Micro-ultracentrifugeuse </a:t>
            </a:r>
            <a:r>
              <a:rPr lang="fr-CA" sz="2100" b="1" dirty="0" err="1" smtClean="0">
                <a:solidFill>
                  <a:schemeClr val="tx1"/>
                </a:solidFill>
              </a:rPr>
              <a:t>Sorvall</a:t>
            </a:r>
            <a:r>
              <a:rPr lang="fr-CA" sz="2100" b="1" dirty="0" smtClean="0">
                <a:solidFill>
                  <a:schemeClr val="tx1"/>
                </a:solidFill>
              </a:rPr>
              <a:t> </a:t>
            </a:r>
            <a:r>
              <a:rPr lang="fr-CA" sz="2100" b="1" dirty="0" err="1" smtClean="0">
                <a:solidFill>
                  <a:schemeClr val="tx1"/>
                </a:solidFill>
              </a:rPr>
              <a:t>Discovery</a:t>
            </a:r>
            <a:r>
              <a:rPr lang="fr-CA" sz="2100" b="1" dirty="0" smtClean="0">
                <a:solidFill>
                  <a:schemeClr val="tx1"/>
                </a:solidFill>
              </a:rPr>
              <a:t> </a:t>
            </a:r>
            <a:r>
              <a:rPr lang="fr-CA" sz="2100" b="1" dirty="0">
                <a:solidFill>
                  <a:schemeClr val="tx1"/>
                </a:solidFill>
              </a:rPr>
              <a:t>M-150</a:t>
            </a:r>
          </a:p>
          <a:p>
            <a:pPr indent="-17463" algn="l">
              <a:buSzPct val="120000"/>
            </a:pPr>
            <a:r>
              <a:rPr lang="fr-CA" sz="2100" dirty="0">
                <a:solidFill>
                  <a:schemeClr val="tx1"/>
                </a:solidFill>
              </a:rPr>
              <a:t>	Ultracentrifugeuse </a:t>
            </a:r>
            <a:r>
              <a:rPr lang="fr-CA" sz="2100" b="1" dirty="0" err="1">
                <a:solidFill>
                  <a:schemeClr val="tx1"/>
                </a:solidFill>
              </a:rPr>
              <a:t>Sorvall</a:t>
            </a:r>
            <a:r>
              <a:rPr lang="fr-CA" sz="2100" b="1" dirty="0">
                <a:solidFill>
                  <a:schemeClr val="tx1"/>
                </a:solidFill>
              </a:rPr>
              <a:t> Thermo WX90</a:t>
            </a:r>
          </a:p>
          <a:p>
            <a:pPr lvl="0" indent="-17463" algn="l">
              <a:buSzPct val="120000"/>
            </a:pPr>
            <a:r>
              <a:rPr lang="fr-CA" sz="2100" dirty="0">
                <a:solidFill>
                  <a:schemeClr val="tx1"/>
                </a:solidFill>
              </a:rPr>
              <a:t>	</a:t>
            </a:r>
            <a:r>
              <a:rPr lang="fr-CA" sz="2100" dirty="0" smtClean="0">
                <a:solidFill>
                  <a:schemeClr val="tx1"/>
                </a:solidFill>
              </a:rPr>
              <a:t>Ultracentrifugeuse </a:t>
            </a:r>
            <a:r>
              <a:rPr lang="fr-CA" sz="2100" b="1" dirty="0" err="1">
                <a:solidFill>
                  <a:schemeClr val="tx1"/>
                </a:solidFill>
              </a:rPr>
              <a:t>Sorvall</a:t>
            </a:r>
            <a:r>
              <a:rPr lang="fr-CA" sz="2100" b="1" dirty="0">
                <a:solidFill>
                  <a:schemeClr val="tx1"/>
                </a:solidFill>
              </a:rPr>
              <a:t> Thermo </a:t>
            </a:r>
            <a:r>
              <a:rPr lang="fr-CA" sz="2100" b="1" dirty="0" smtClean="0">
                <a:solidFill>
                  <a:schemeClr val="tx1"/>
                </a:solidFill>
              </a:rPr>
              <a:t>WX100</a:t>
            </a:r>
            <a:r>
              <a:rPr lang="fr-CA" sz="2100" dirty="0" smtClean="0">
                <a:solidFill>
                  <a:schemeClr val="tx1"/>
                </a:solidFill>
              </a:rPr>
              <a:t> (grise)</a:t>
            </a:r>
          </a:p>
          <a:p>
            <a:pPr marL="0" lvl="0" indent="0" algn="l">
              <a:buClr>
                <a:srgbClr val="6F6F74"/>
              </a:buClr>
              <a:buNone/>
            </a:pPr>
            <a:r>
              <a:rPr lang="fr-CA" sz="1600" dirty="0">
                <a:solidFill>
                  <a:schemeClr val="tx1"/>
                </a:solidFill>
              </a:rPr>
              <a:t>	</a:t>
            </a:r>
            <a:endParaRPr lang="fr-CA" sz="1400" dirty="0" smtClean="0">
              <a:solidFill>
                <a:schemeClr val="tx1"/>
              </a:solidFill>
            </a:endParaRPr>
          </a:p>
          <a:p>
            <a:pPr lvl="0" algn="l">
              <a:buSzPct val="120000"/>
            </a:pPr>
            <a:r>
              <a:rPr lang="fr-CA" sz="2600" i="1" dirty="0" smtClean="0">
                <a:solidFill>
                  <a:schemeClr val="tx1"/>
                </a:solidFill>
              </a:rPr>
              <a:t>Les rotors sont décrits sur le site du département</a:t>
            </a:r>
          </a:p>
          <a:p>
            <a:pPr algn="l">
              <a:buClr>
                <a:srgbClr val="6F6F74"/>
              </a:buClr>
            </a:pPr>
            <a:endParaRPr lang="fr-CA" dirty="0" smtClean="0">
              <a:solidFill>
                <a:schemeClr val="tx1"/>
              </a:solidFill>
            </a:endParaRPr>
          </a:p>
          <a:p>
            <a:pPr marL="0" indent="0" algn="l">
              <a:buClr>
                <a:srgbClr val="6F6F74"/>
              </a:buClr>
              <a:buNone/>
            </a:pPr>
            <a:r>
              <a:rPr lang="fr-CA" sz="2300" dirty="0" smtClean="0">
                <a:solidFill>
                  <a:schemeClr val="tx1"/>
                </a:solidFill>
              </a:rPr>
              <a:t>                                               </a:t>
            </a:r>
            <a:r>
              <a:rPr lang="fr-CA" sz="2300" b="1" dirty="0" smtClean="0">
                <a:solidFill>
                  <a:schemeClr val="tx1"/>
                </a:solidFill>
              </a:rPr>
              <a:t>Formation </a:t>
            </a:r>
            <a:r>
              <a:rPr lang="fr-CA" sz="2300" b="1" dirty="0">
                <a:solidFill>
                  <a:schemeClr val="tx1"/>
                </a:solidFill>
              </a:rPr>
              <a:t>obligatoire </a:t>
            </a:r>
            <a:endParaRPr lang="fr-CA" sz="2300" b="1" dirty="0" smtClean="0">
              <a:solidFill>
                <a:schemeClr val="tx1"/>
              </a:solidFill>
            </a:endParaRPr>
          </a:p>
          <a:p>
            <a:pPr marL="0" indent="0" algn="l">
              <a:buClr>
                <a:srgbClr val="6F6F74"/>
              </a:buClr>
              <a:buNone/>
            </a:pPr>
            <a:r>
              <a:rPr lang="fr-CA" sz="2300" b="1" dirty="0" smtClean="0">
                <a:solidFill>
                  <a:schemeClr val="tx1"/>
                </a:solidFill>
              </a:rPr>
              <a:t>                                              par </a:t>
            </a:r>
            <a:r>
              <a:rPr lang="fr-CA" sz="2300" b="1" dirty="0">
                <a:solidFill>
                  <a:schemeClr val="tx1"/>
                </a:solidFill>
              </a:rPr>
              <a:t>Louise </a:t>
            </a:r>
            <a:r>
              <a:rPr lang="fr-CA" sz="2300" b="1" dirty="0" smtClean="0">
                <a:solidFill>
                  <a:schemeClr val="tx1"/>
                </a:solidFill>
              </a:rPr>
              <a:t>Cournoyer</a:t>
            </a:r>
          </a:p>
          <a:p>
            <a:pPr algn="l">
              <a:buClr>
                <a:srgbClr val="6F6F74"/>
              </a:buClr>
            </a:pPr>
            <a:r>
              <a:rPr lang="fr-CA" sz="2300" b="1" dirty="0" smtClean="0">
                <a:solidFill>
                  <a:schemeClr val="tx1"/>
                </a:solidFill>
              </a:rPr>
              <a:t>		                           </a:t>
            </a:r>
            <a:r>
              <a:rPr lang="fr-CA" sz="2300" b="1" dirty="0" smtClean="0">
                <a:solidFill>
                  <a:schemeClr val="tx1"/>
                </a:solidFill>
                <a:hlinkClick r:id="rId2"/>
              </a:rPr>
              <a:t>louise.cournoyer@umontreal.ca</a:t>
            </a:r>
            <a:endParaRPr lang="fr-CA" sz="2300" b="1" dirty="0">
              <a:solidFill>
                <a:schemeClr val="tx1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fr-CA" sz="2300" b="1" dirty="0" smtClean="0">
                <a:solidFill>
                  <a:schemeClr val="tx1"/>
                </a:solidFill>
              </a:rPr>
              <a:t>		                           local G-335 </a:t>
            </a:r>
            <a:r>
              <a:rPr lang="fr-CA" sz="2300" b="1" dirty="0">
                <a:solidFill>
                  <a:schemeClr val="tx1"/>
                </a:solidFill>
              </a:rPr>
              <a:t>tel </a:t>
            </a:r>
            <a:r>
              <a:rPr lang="fr-CA" sz="2300" b="1" dirty="0" smtClean="0">
                <a:solidFill>
                  <a:schemeClr val="tx1"/>
                </a:solidFill>
              </a:rPr>
              <a:t>4813</a:t>
            </a:r>
            <a:endParaRPr lang="fr-CA" sz="2300" b="1" dirty="0">
              <a:solidFill>
                <a:schemeClr val="tx1"/>
              </a:solidFill>
            </a:endParaRPr>
          </a:p>
          <a:p>
            <a:pPr algn="l">
              <a:buClr>
                <a:srgbClr val="6F6F74"/>
              </a:buClr>
            </a:pPr>
            <a:endParaRPr lang="fr-CA" dirty="0">
              <a:solidFill>
                <a:srgbClr val="FFFFFF"/>
              </a:solidFill>
            </a:endParaRPr>
          </a:p>
          <a:p>
            <a:pPr lvl="0" algn="l">
              <a:buClr>
                <a:srgbClr val="6F6F74"/>
              </a:buClr>
            </a:pPr>
            <a:endParaRPr lang="fr-CA" dirty="0">
              <a:solidFill>
                <a:srgbClr val="FFFFFF"/>
              </a:solidFill>
            </a:endParaRPr>
          </a:p>
          <a:p>
            <a:endParaRPr lang="fr-CA" dirty="0"/>
          </a:p>
        </p:txBody>
      </p:sp>
      <p:pic>
        <p:nvPicPr>
          <p:cNvPr id="3074" name="Picture 2" descr="T:\Appareil départemental\Général\Photos appareils 2015 MV\Plateforme de centrifugation\ThermoSorval_WXultra90_2015_11_app_1328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37" y="1124744"/>
            <a:ext cx="1271962" cy="120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T:\Appareil départemental\Général\Photos appareils 2015 MV\Plateforme de centrifugation\Sorvall_M150_SE_2015_11_app_165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64097" cy="158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T:\Appareil départemental\Général\Photos appareils 2015 MV\Plateforme de centrifugation\2015_11_appareil_191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0" y="4957460"/>
            <a:ext cx="2415240" cy="171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6250" t="11121" r="71150" b="55040"/>
          <a:stretch/>
        </p:blipFill>
        <p:spPr>
          <a:xfrm>
            <a:off x="6513789" y="2600904"/>
            <a:ext cx="2377710" cy="3991157"/>
          </a:xfrm>
          <a:prstGeom prst="rect">
            <a:avLst/>
          </a:prstGeom>
        </p:spPr>
      </p:pic>
      <p:pic>
        <p:nvPicPr>
          <p:cNvPr id="1028" name="Picture 4" descr="http://i.ebayimg.com/00/s/MTE4MFgxMDcy/$T2eC16Z,%21ygE9s7HJ-StBQZnopkYPQ%7E%7E60_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02" y="4535356"/>
            <a:ext cx="595884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S9VTlf3nHCu2wftVPr8IhSFjSwy8nMN0_mN-9XUqloq5urGnnJ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56992"/>
            <a:ext cx="668304" cy="8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976664" cy="864096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CA" dirty="0" smtClean="0"/>
              <a:t>FACES </a:t>
            </a:r>
            <a:r>
              <a:rPr lang="fr-CA" dirty="0" err="1"/>
              <a:t>S</a:t>
            </a:r>
            <a:r>
              <a:rPr lang="fr-CA" dirty="0" err="1" smtClean="0"/>
              <a:t>cheduling</a:t>
            </a:r>
            <a:r>
              <a:rPr lang="fr-CA" dirty="0" smtClean="0"/>
              <a:t> System</a:t>
            </a:r>
            <a:endParaRPr lang="fr-CA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043608" y="1772816"/>
            <a:ext cx="8100392" cy="4176464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dirty="0" smtClean="0"/>
              <a:t>Accès web tant à l'interne qu’à l’externe de l’UdeM</a:t>
            </a:r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dirty="0">
                <a:solidFill>
                  <a:srgbClr val="FFC000"/>
                </a:solidFill>
                <a:hlinkClick r:id="rId2"/>
              </a:rPr>
              <a:t>http://</a:t>
            </a:r>
            <a:r>
              <a:rPr lang="fr-CA" dirty="0" smtClean="0">
                <a:solidFill>
                  <a:srgbClr val="FFC000"/>
                </a:solidFill>
                <a:hlinkClick r:id="rId2"/>
              </a:rPr>
              <a:t>www.biochimie.umontreal.ca/plateformes-scientifiques-bmm/</a:t>
            </a:r>
            <a:endParaRPr lang="fr-CA" dirty="0" smtClean="0">
              <a:solidFill>
                <a:srgbClr val="FFC000"/>
              </a:solidFill>
            </a:endParaRPr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dirty="0" smtClean="0"/>
              <a:t>Seuls les utilisateurs autorisés (formés) ont la possibilité de réserver les appareils</a:t>
            </a:r>
          </a:p>
          <a:p>
            <a:pPr marL="342900" indent="-342900" algn="l">
              <a:spcAft>
                <a:spcPts val="1000"/>
              </a:spcAft>
              <a:buFont typeface="Arial" pitchFamily="34" charset="0"/>
              <a:buChar char="•"/>
            </a:pPr>
            <a:r>
              <a:rPr lang="fr-CA" dirty="0" smtClean="0"/>
              <a:t>Logiciel développé et hébergé à l’</a:t>
            </a:r>
            <a:r>
              <a:rPr lang="fr-CA" i="1" dirty="0" smtClean="0"/>
              <a:t>University of Georgia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768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0"/>
            <a:ext cx="7560840" cy="16288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fr-CA" dirty="0" smtClean="0"/>
              <a:t>Demande d’accès à la réservation en ligne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700808"/>
            <a:ext cx="7711573" cy="4680520"/>
          </a:xfrm>
        </p:spPr>
        <p:txBody>
          <a:bodyPr>
            <a:noAutofit/>
          </a:bodyPr>
          <a:lstStyle/>
          <a:p>
            <a:pPr algn="l"/>
            <a:endParaRPr lang="fr-CA" sz="2400" dirty="0" smtClean="0"/>
          </a:p>
          <a:p>
            <a:pPr algn="l"/>
            <a:r>
              <a:rPr lang="fr-CA" sz="2400" dirty="0" smtClean="0"/>
              <a:t>Pour toute demande d’ouverture de compte, veuillez fournir votre adresse de courriel et votre laboratoire d’appartenance à:</a:t>
            </a:r>
          </a:p>
          <a:p>
            <a:pPr lvl="1"/>
            <a:endParaRPr lang="fr-CA" sz="1100" dirty="0" smtClean="0"/>
          </a:p>
          <a:p>
            <a:pPr marL="2058988" lvl="2" indent="0">
              <a:buNone/>
            </a:pPr>
            <a:r>
              <a:rPr lang="fr-CA" sz="1800" dirty="0" smtClean="0"/>
              <a:t>Monique Vasseur, responsable du système</a:t>
            </a:r>
          </a:p>
          <a:p>
            <a:pPr marL="2058988" lvl="2" indent="0">
              <a:buNone/>
            </a:pPr>
            <a:r>
              <a:rPr lang="fr-CA" sz="1800" dirty="0" smtClean="0">
                <a:solidFill>
                  <a:srgbClr val="FFC000"/>
                </a:solidFill>
                <a:hlinkClick r:id="rId2"/>
              </a:rPr>
              <a:t>monique.vasseur@umontreal.ca</a:t>
            </a:r>
            <a:r>
              <a:rPr lang="fr-CA" sz="1800" dirty="0">
                <a:solidFill>
                  <a:srgbClr val="FFC000"/>
                </a:solidFill>
              </a:rPr>
              <a:t> </a:t>
            </a:r>
            <a:endParaRPr lang="fr-CA" sz="1800" dirty="0" smtClean="0">
              <a:solidFill>
                <a:srgbClr val="FFC000"/>
              </a:solidFill>
            </a:endParaRPr>
          </a:p>
          <a:p>
            <a:pPr marL="2058988" lvl="2" indent="0">
              <a:buNone/>
            </a:pPr>
            <a:r>
              <a:rPr lang="fr-CA" sz="1800" dirty="0" smtClean="0"/>
              <a:t>Tél.  (514) </a:t>
            </a:r>
            <a:r>
              <a:rPr lang="fr-CA" sz="1800" dirty="0"/>
              <a:t>343-6111 </a:t>
            </a:r>
            <a:r>
              <a:rPr lang="fr-CA" sz="1800" dirty="0" smtClean="0"/>
              <a:t>poste 5148 </a:t>
            </a:r>
          </a:p>
          <a:p>
            <a:pPr marL="2058988" lvl="2" indent="0">
              <a:buNone/>
            </a:pPr>
            <a:endParaRPr lang="fr-CA" sz="1800" dirty="0" smtClean="0"/>
          </a:p>
          <a:p>
            <a:pPr marL="2058988" lvl="2" indent="0">
              <a:buNone/>
            </a:pPr>
            <a:r>
              <a:rPr lang="fr-CA" sz="1800" dirty="0" smtClean="0"/>
              <a:t>En son absence, à Audrey Noël </a:t>
            </a:r>
          </a:p>
          <a:p>
            <a:pPr marL="2058988" lvl="2" indent="0">
              <a:buNone/>
            </a:pPr>
            <a:r>
              <a:rPr lang="fr-CA" sz="1800" dirty="0">
                <a:solidFill>
                  <a:srgbClr val="FFC000"/>
                </a:solidFill>
                <a:hlinkClick r:id="rId3"/>
              </a:rPr>
              <a:t>a</a:t>
            </a:r>
            <a:r>
              <a:rPr lang="fr-CA" sz="1800" dirty="0" smtClean="0">
                <a:solidFill>
                  <a:srgbClr val="FFC000"/>
                </a:solidFill>
                <a:hlinkClick r:id="rId3"/>
              </a:rPr>
              <a:t>udrey.noel@umontreal.ca</a:t>
            </a:r>
            <a:endParaRPr lang="fr-CA" sz="1800" dirty="0" smtClean="0">
              <a:solidFill>
                <a:srgbClr val="FFC000"/>
              </a:solidFill>
            </a:endParaRPr>
          </a:p>
          <a:p>
            <a:pPr marL="2058988" lvl="2" indent="0">
              <a:buNone/>
            </a:pPr>
            <a:r>
              <a:rPr lang="fr-CA" sz="1800" dirty="0" smtClean="0"/>
              <a:t>Tél.  (514) 343-6111 poste 42529</a:t>
            </a:r>
          </a:p>
          <a:p>
            <a:pPr marL="448056" lvl="1" indent="0" algn="l">
              <a:buNone/>
            </a:pPr>
            <a:r>
              <a:rPr lang="fr-CA" sz="2000" dirty="0"/>
              <a:t>	</a:t>
            </a:r>
            <a:endParaRPr lang="fr-CA" sz="2000" dirty="0" smtClean="0"/>
          </a:p>
        </p:txBody>
      </p:sp>
    </p:spTree>
    <p:extLst>
      <p:ext uri="{BB962C8B-B14F-4D97-AF65-F5344CB8AC3E}">
        <p14:creationId xmlns:p14="http://schemas.microsoft.com/office/powerpoint/2010/main" val="40583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64141" y="107385"/>
            <a:ext cx="6521896" cy="1126796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fr-CA" dirty="0" smtClean="0"/>
              <a:t>Comment y accéder ? http</a:t>
            </a:r>
            <a:r>
              <a:rPr lang="fr-CA" dirty="0"/>
              <a:t>://biochimie.umontreal.ca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7235" t="10668" r="26698" b="6081"/>
          <a:stretch/>
        </p:blipFill>
        <p:spPr>
          <a:xfrm>
            <a:off x="4572000" y="1574553"/>
            <a:ext cx="4319508" cy="487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444208" y="3140968"/>
            <a:ext cx="1008112" cy="288032"/>
          </a:xfrm>
          <a:prstGeom prst="rect">
            <a:avLst/>
          </a:prstGeom>
          <a:noFill/>
          <a:ln w="38100">
            <a:solidFill>
              <a:srgbClr val="FC0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0589" t="9372" r="27613" b="15750"/>
          <a:stretch/>
        </p:blipFill>
        <p:spPr>
          <a:xfrm>
            <a:off x="1231380" y="1558047"/>
            <a:ext cx="3196604" cy="4679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933579" y="3284984"/>
            <a:ext cx="1422397" cy="360040"/>
          </a:xfrm>
          <a:prstGeom prst="rect">
            <a:avLst/>
          </a:prstGeom>
          <a:noFill/>
          <a:ln w="38100">
            <a:solidFill>
              <a:srgbClr val="FC0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4267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6199</TotalTime>
  <Words>511</Words>
  <Application>Microsoft Office PowerPoint</Application>
  <PresentationFormat>Affichage à l'écran (4:3)</PresentationFormat>
  <Paragraphs>151</Paragraphs>
  <Slides>21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Parallaxe</vt:lpstr>
      <vt:lpstr>      FACES:  Logiciel de réservation en ligne   </vt:lpstr>
      <vt:lpstr>Les plateformes BMM</vt:lpstr>
      <vt:lpstr>Microscopie Photonique</vt:lpstr>
      <vt:lpstr>Cristallographie</vt:lpstr>
      <vt:lpstr>Protéomique et Spectroscopie</vt:lpstr>
      <vt:lpstr>Ultracentrifugeuses et rotors</vt:lpstr>
      <vt:lpstr>FACES Scheduling System</vt:lpstr>
      <vt:lpstr>Demande d’accès à la réservation en ligne</vt:lpstr>
      <vt:lpstr>Comment y accéder ? http://biochimie.umontreal.ca</vt:lpstr>
      <vt:lpstr>Informations par plateforme</vt:lpstr>
      <vt:lpstr>FACES – Page d’accueil</vt:lpstr>
      <vt:lpstr>Une fois connecté…</vt:lpstr>
      <vt:lpstr>Mot de passe oublié</vt:lpstr>
      <vt:lpstr>Choisir un appareil</vt:lpstr>
      <vt:lpstr>Calendrier de réservation</vt:lpstr>
      <vt:lpstr>Confirmation/annulation  de  votre réservation</vt:lpstr>
      <vt:lpstr>Voir qui a déjà réservé</vt:lpstr>
      <vt:lpstr>Voir tous les détails d’une réservation</vt:lpstr>
      <vt:lpstr>Envoyer un message à celui qui a réservé</vt:lpstr>
      <vt:lpstr>Annuler votre Réservation</vt:lpstr>
      <vt:lpstr>Commentaires?</vt:lpstr>
    </vt:vector>
  </TitlesOfParts>
  <Company>Université de Montréal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Logiciels de réservation en ligne</dc:title>
  <dc:creator>p0657715</dc:creator>
  <cp:lastModifiedBy>Meunier Elaine</cp:lastModifiedBy>
  <cp:revision>191</cp:revision>
  <dcterms:created xsi:type="dcterms:W3CDTF">2011-05-11T19:00:33Z</dcterms:created>
  <dcterms:modified xsi:type="dcterms:W3CDTF">2016-10-25T18:47:33Z</dcterms:modified>
</cp:coreProperties>
</file>